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5"/>
  </p:notes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돋움 미디움" charset="1" panose="02060600000000000000"/>
      <p:regular r:id="rId10"/>
    </p:embeddedFont>
    <p:embeddedFont>
      <p:font typeface="Tlab 돋움 미디움 Bold" charset="1" panose="02060900000000000000"/>
      <p:regular r:id="rId11"/>
    </p:embeddedFont>
    <p:embeddedFont>
      <p:font typeface="Tlab 돋움 레귤러" charset="1" panose="02060500000000000000"/>
      <p:regular r:id="rId12"/>
    </p:embeddedFont>
    <p:embeddedFont>
      <p:font typeface="Tlab 돋움 레귤러 Bold" charset="1" panose="02060800000000000000"/>
      <p:regular r:id="rId13"/>
    </p:embeddedFont>
    <p:embeddedFont>
      <p:font typeface="TDTD평고딕" charset="1" panose="02000503000000000000"/>
      <p:regular r:id="rId14"/>
    </p:embeddedFont>
    <p:embeddedFont>
      <p:font typeface="Gothic A1" charset="1" panose="00000000000000000000"/>
      <p:regular r:id="rId15"/>
    </p:embeddedFont>
    <p:embeddedFont>
      <p:font typeface="Gothic A1 Bold" charset="1" panose="00000000000000000000"/>
      <p:regular r:id="rId16"/>
    </p:embeddedFont>
    <p:embeddedFont>
      <p:font typeface="Gothic A1 Thin" charset="1" panose="00000000000000000000"/>
      <p:regular r:id="rId17"/>
    </p:embeddedFont>
    <p:embeddedFont>
      <p:font typeface="Gothic A1 Light" charset="1" panose="00000000000000000000"/>
      <p:regular r:id="rId18"/>
    </p:embeddedFont>
    <p:embeddedFont>
      <p:font typeface="Gothic A1 Medium" charset="1" panose="00000000000000000000"/>
      <p:regular r:id="rId19"/>
    </p:embeddedFont>
    <p:embeddedFont>
      <p:font typeface="Gothic A1 Semi-Bold" charset="1" panose="00000000000000000000"/>
      <p:regular r:id="rId20"/>
    </p:embeddedFont>
    <p:embeddedFont>
      <p:font typeface="Gothic A1 Ultra-Bold" charset="1" panose="00000000000000000000"/>
      <p:regular r:id="rId21"/>
    </p:embeddedFont>
    <p:embeddedFont>
      <p:font typeface="Gothic A1 Heavy" charset="1" panose="00000000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Nanum Square" charset="1" panose="020B0600000101010101"/>
      <p:regular r:id="rId35"/>
    </p:embeddedFont>
    <p:embeddedFont>
      <p:font typeface="Nanum Square Bold" charset="1" panose="020B0600000101010101"/>
      <p:regular r:id="rId36"/>
    </p:embeddedFont>
    <p:embeddedFont>
      <p:font typeface="Nanum Square Light" charset="1" panose="020B0600000101010101"/>
      <p:regular r:id="rId37"/>
    </p:embeddedFont>
    <p:embeddedFont>
      <p:font typeface="Nanum Square Ultra-Bold" charset="1" panose="020B0600000101010101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50" Target="slides/slide12.xml" Type="http://schemas.openxmlformats.org/officeDocument/2006/relationships/slide"/><Relationship Id="rId51" Target="slides/slide13.xml" Type="http://schemas.openxmlformats.org/officeDocument/2006/relationships/slide"/><Relationship Id="rId52" Target="slides/slide14.xml" Type="http://schemas.openxmlformats.org/officeDocument/2006/relationships/slide"/><Relationship Id="rId53" Target="slides/slide15.xml" Type="http://schemas.openxmlformats.org/officeDocument/2006/relationships/slide"/><Relationship Id="rId54" Target="slides/slide16.xml" Type="http://schemas.openxmlformats.org/officeDocument/2006/relationships/slide"/><Relationship Id="rId55" Target="notesMasters/notesMaster1.xml" Type="http://schemas.openxmlformats.org/officeDocument/2006/relationships/notesMaster"/><Relationship Id="rId56" Target="theme/theme2.xml" Type="http://schemas.openxmlformats.org/officeDocument/2006/relationships/theme"/><Relationship Id="rId57" Target="notesSlides/notesSlide1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(세계전) 문제점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FsrMsNEb8.mp4" Type="http://schemas.openxmlformats.org/officeDocument/2006/relationships/video"/><Relationship Id="rId4" Target="../media/VAFsrMsNEb8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VAFsrO_32SE.mp4" Type="http://schemas.openxmlformats.org/officeDocument/2006/relationships/video"/><Relationship Id="rId4" Target="../media/VAFsrO_32SE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Fsny-aRQY.mp4" Type="http://schemas.openxmlformats.org/officeDocument/2006/relationships/video"/><Relationship Id="rId4" Target="../media/VAFsny-aRQY.mp4" Type="http://schemas.microsoft.com/office/2007/relationships/media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VAFsq2J7CMk.mp4" Type="http://schemas.openxmlformats.org/officeDocument/2006/relationships/video"/><Relationship Id="rId4" Target="../media/VAFsq2J7CMk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FsrD7amQA.mp4" Type="http://schemas.openxmlformats.org/officeDocument/2006/relationships/video"/><Relationship Id="rId4" Target="../media/VAFsrD7amQA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5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331259" y="1166066"/>
            <a:ext cx="9186353" cy="7954867"/>
            <a:chOff x="0" y="0"/>
            <a:chExt cx="7029450" cy="608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0" t="-7728" r="0" b="-772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00870" y="444639"/>
            <a:ext cx="2934435" cy="2934435"/>
          </a:xfrm>
          <a:custGeom>
            <a:avLst/>
            <a:gdLst/>
            <a:ahLst/>
            <a:cxnLst/>
            <a:rect r="r" b="b" t="t" l="l"/>
            <a:pathLst>
              <a:path h="2934435" w="2934435">
                <a:moveTo>
                  <a:pt x="0" y="0"/>
                </a:moveTo>
                <a:lnTo>
                  <a:pt x="2934435" y="0"/>
                </a:lnTo>
                <a:lnTo>
                  <a:pt x="2934435" y="2934434"/>
                </a:lnTo>
                <a:lnTo>
                  <a:pt x="0" y="2934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24436" y="7866622"/>
            <a:ext cx="1468750" cy="2937500"/>
          </a:xfrm>
          <a:custGeom>
            <a:avLst/>
            <a:gdLst/>
            <a:ahLst/>
            <a:cxnLst/>
            <a:rect r="r" b="b" t="t" l="l"/>
            <a:pathLst>
              <a:path h="2937500" w="1468750">
                <a:moveTo>
                  <a:pt x="0" y="0"/>
                </a:moveTo>
                <a:lnTo>
                  <a:pt x="1468750" y="0"/>
                </a:lnTo>
                <a:lnTo>
                  <a:pt x="1468750" y="2937500"/>
                </a:lnTo>
                <a:lnTo>
                  <a:pt x="0" y="293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424367" y="2568817"/>
            <a:ext cx="2627846" cy="1313923"/>
            <a:chOff x="0" y="0"/>
            <a:chExt cx="3503795" cy="1751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751897" y="0"/>
              <a:ext cx="1751897" cy="1751897"/>
            </a:xfrm>
            <a:custGeom>
              <a:avLst/>
              <a:gdLst/>
              <a:ahLst/>
              <a:cxnLst/>
              <a:rect r="r" b="b" t="t" l="l"/>
              <a:pathLst>
                <a:path h="1751897" w="1751897">
                  <a:moveTo>
                    <a:pt x="0" y="0"/>
                  </a:moveTo>
                  <a:lnTo>
                    <a:pt x="1751898" y="0"/>
                  </a:lnTo>
                  <a:lnTo>
                    <a:pt x="1751898" y="1751897"/>
                  </a:lnTo>
                  <a:lnTo>
                    <a:pt x="0" y="175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1897" cy="1751897"/>
            </a:xfrm>
            <a:custGeom>
              <a:avLst/>
              <a:gdLst/>
              <a:ahLst/>
              <a:cxnLst/>
              <a:rect r="r" b="b" t="t" l="l"/>
              <a:pathLst>
                <a:path h="1751897" w="1751897">
                  <a:moveTo>
                    <a:pt x="0" y="0"/>
                  </a:moveTo>
                  <a:lnTo>
                    <a:pt x="1751897" y="0"/>
                  </a:lnTo>
                  <a:lnTo>
                    <a:pt x="1751897" y="1751897"/>
                  </a:lnTo>
                  <a:lnTo>
                    <a:pt x="0" y="175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847725"/>
            <a:ext cx="7989824" cy="106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6"/>
              </a:lnSpc>
            </a:pPr>
            <a:r>
              <a:rPr lang="en-US" sz="2400">
                <a:solidFill>
                  <a:srgbClr val="FFFFFF"/>
                </a:solidFill>
                <a:ea typeface="Gothic A1 Medium"/>
              </a:rPr>
              <a:t>제10회 대한민국 SW융합해커톤 대회</a:t>
            </a:r>
          </a:p>
          <a:p>
            <a:pPr>
              <a:lnSpc>
                <a:spcPts val="4176"/>
              </a:lnSpc>
            </a:pPr>
            <a:r>
              <a:rPr lang="en-US" sz="2400">
                <a:solidFill>
                  <a:srgbClr val="FFFFFF"/>
                </a:solidFill>
                <a:latin typeface="Gothic A1 Medium"/>
              </a:rPr>
              <a:t>2023/08/27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256657"/>
            <a:ext cx="7989824" cy="200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08"/>
              </a:lnSpc>
            </a:pPr>
            <a:r>
              <a:rPr lang="en-US" sz="11038" spc="-441">
                <a:solidFill>
                  <a:srgbClr val="FFFFFF"/>
                </a:solidFill>
                <a:latin typeface="Gothic A1 Heavy"/>
              </a:rPr>
              <a:t>Blue NavI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78237"/>
            <a:ext cx="7989824" cy="70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5"/>
              </a:lnSpc>
            </a:pPr>
            <a:r>
              <a:rPr lang="en-US" sz="3924" spc="-90">
                <a:solidFill>
                  <a:srgbClr val="FFFFFF"/>
                </a:solidFill>
                <a:latin typeface="Gothic A1"/>
              </a:rPr>
              <a:t>THE Blue Ocean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220200"/>
            <a:ext cx="8922246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ea typeface="Tlab 돋움 미디움"/>
              </a:rPr>
              <a:t>지정과제 2:선박 운항 데이터를 활용한 신서비스 및 서비스 개발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999629">
            <a:off x="6845928" y="-1760464"/>
            <a:ext cx="14298299" cy="27615308"/>
            <a:chOff x="0" y="0"/>
            <a:chExt cx="3765807" cy="72731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7273168"/>
            </a:xfrm>
            <a:custGeom>
              <a:avLst/>
              <a:gdLst/>
              <a:ahLst/>
              <a:cxnLst/>
              <a:rect r="r" b="b" t="t" l="l"/>
              <a:pathLst>
                <a:path h="7273168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7273168"/>
                  </a:lnTo>
                  <a:lnTo>
                    <a:pt x="0" y="7273168"/>
                  </a:lnTo>
                  <a:lnTo>
                    <a:pt x="0" y="0"/>
                  </a:lnTo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9069412">
            <a:off x="-2675620" y="-4824841"/>
            <a:ext cx="5101593" cy="5731459"/>
            <a:chOff x="0" y="0"/>
            <a:chExt cx="1343629" cy="1509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lnTo>
                    <a:pt x="0" y="0"/>
                  </a:lnTo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254933" y="2990970"/>
            <a:ext cx="506402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079657" y="2443283"/>
            <a:ext cx="9515937" cy="6257093"/>
          </a:xfrm>
          <a:custGeom>
            <a:avLst/>
            <a:gdLst/>
            <a:ahLst/>
            <a:cxnLst/>
            <a:rect r="r" b="b" t="t" l="l"/>
            <a:pathLst>
              <a:path h="6257093" w="9515937">
                <a:moveTo>
                  <a:pt x="0" y="0"/>
                </a:moveTo>
                <a:lnTo>
                  <a:pt x="9515937" y="0"/>
                </a:lnTo>
                <a:lnTo>
                  <a:pt x="9515937" y="6257093"/>
                </a:lnTo>
                <a:lnTo>
                  <a:pt x="0" y="625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89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6861" y="2433758"/>
            <a:ext cx="328246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41A4FF"/>
                </a:solidFill>
                <a:latin typeface="TDTD평고딕"/>
              </a:rPr>
              <a:t>01: 불안감 감소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6861" y="4844277"/>
            <a:ext cx="523035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41A4FF"/>
                </a:solidFill>
                <a:latin typeface="TDTD평고딕"/>
              </a:rPr>
              <a:t>02: 예측 시뮬레이션의 기반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6861" y="3237376"/>
            <a:ext cx="635640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41A4FF"/>
                </a:solidFill>
                <a:ea typeface="Tlab 돋움 레귤러"/>
              </a:rPr>
              <a:t>막연한 불안감으로 인한 수산품 수요의 감소가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1A4FF"/>
                </a:solidFill>
                <a:ea typeface="Tlab 돋움 레귤러"/>
              </a:rPr>
              <a:t>예상되는 상황에서 실시간 해안 수질 데이터를 제공함으로써 불안감 감소 효과를 기대할 수 있다.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6861" y="7555727"/>
            <a:ext cx="615202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41A4FF"/>
                </a:solidFill>
                <a:ea typeface="Tlab 돋움 레귤러"/>
              </a:rPr>
              <a:t>축적된 데이터들로 변화하는 해수의 현황,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41A4FF"/>
                </a:solidFill>
                <a:ea typeface="Tlab 돋움 레귤러"/>
              </a:rPr>
              <a:t>그로인한 어종의 변화 등 관련 연구에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1A4FF"/>
                </a:solidFill>
                <a:ea typeface="Tlab 돋움 레귤러"/>
              </a:rPr>
              <a:t>기여할 수 있다.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00548"/>
            <a:ext cx="503781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79"/>
              </a:lnSpc>
              <a:spcBef>
                <a:spcPct val="0"/>
              </a:spcBef>
            </a:pPr>
            <a:r>
              <a:rPr lang="en-US" sz="6232">
                <a:solidFill>
                  <a:srgbClr val="215CEE"/>
                </a:solidFill>
                <a:ea typeface="Gothic A1 Bold"/>
              </a:rPr>
              <a:t>예측 </a:t>
            </a:r>
            <a:r>
              <a:rPr lang="en-US" sz="6232">
                <a:solidFill>
                  <a:srgbClr val="215CEE"/>
                </a:solidFill>
                <a:ea typeface="Gothic A1"/>
              </a:rPr>
              <a:t>기대효과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6861" y="5644377"/>
            <a:ext cx="486504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1A4FF"/>
                </a:solidFill>
                <a:ea typeface="Tlab 돋움 레귤러"/>
              </a:rPr>
              <a:t>축적된 대량의 데이터는 향후 수질 예측 시뮬레이션의 기반이 될 수 있다.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6861" y="6755627"/>
            <a:ext cx="523035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41A4FF"/>
                </a:solidFill>
                <a:latin typeface="TDTD평고딕"/>
              </a:rPr>
              <a:t>03: 관련 연구에 기여</a:t>
            </a:r>
          </a:p>
        </p:txBody>
      </p:sp>
      <p:sp>
        <p:nvSpPr>
          <p:cNvPr name="AutoShape 17" id="17"/>
          <p:cNvSpPr/>
          <p:nvPr/>
        </p:nvSpPr>
        <p:spPr>
          <a:xfrm>
            <a:off x="-1140468" y="1724497"/>
            <a:ext cx="5463662" cy="28572"/>
          </a:xfrm>
          <a:prstGeom prst="line">
            <a:avLst/>
          </a:prstGeom>
          <a:ln cap="flat" w="57150">
            <a:solidFill>
              <a:srgbClr val="215CE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0516" y="96551"/>
            <a:ext cx="9038217" cy="175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28"/>
              </a:lnSpc>
            </a:pPr>
            <a:r>
              <a:rPr lang="en-US" sz="5590" spc="-223">
                <a:solidFill>
                  <a:srgbClr val="004CC7"/>
                </a:solidFill>
                <a:ea typeface="Gothic A1"/>
              </a:rPr>
              <a:t>오염수 </a:t>
            </a:r>
            <a:r>
              <a:rPr lang="en-US" sz="5590" spc="-223">
                <a:solidFill>
                  <a:srgbClr val="004CC7"/>
                </a:solidFill>
                <a:ea typeface="Gothic A1 Heavy"/>
              </a:rPr>
              <a:t>배출 </a:t>
            </a:r>
          </a:p>
          <a:p>
            <a:pPr algn="l" marL="0" indent="0" lvl="0">
              <a:lnSpc>
                <a:spcPts val="6428"/>
              </a:lnSpc>
            </a:pPr>
            <a:r>
              <a:rPr lang="en-US" sz="5590" spc="-223">
                <a:solidFill>
                  <a:srgbClr val="004CC7"/>
                </a:solidFill>
                <a:ea typeface="Gothic A1"/>
              </a:rPr>
              <a:t>선박 색출 </a:t>
            </a:r>
            <a:r>
              <a:rPr lang="en-US" sz="5590" spc="-223">
                <a:solidFill>
                  <a:srgbClr val="004CC7"/>
                </a:solidFill>
                <a:ea typeface="Gothic A1 Heavy"/>
              </a:rPr>
              <a:t>기대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157709" y="596699"/>
            <a:ext cx="12767100" cy="16836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83139" y="2633721"/>
            <a:ext cx="6677609" cy="6941225"/>
            <a:chOff x="0" y="0"/>
            <a:chExt cx="8903478" cy="92549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741183" y="-76200"/>
              <a:ext cx="637704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ea typeface="Gothic A1 Bold"/>
                </a:rPr>
                <a:t>기름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979080" y="-76200"/>
              <a:ext cx="956557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ea typeface="Gothic A1 Bold"/>
                </a:rPr>
                <a:t>페기물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535829" y="-76200"/>
              <a:ext cx="2069413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ea typeface="Gothic A1 Bold"/>
                </a:rPr>
                <a:t>유해 액체 물질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205434" y="-76200"/>
              <a:ext cx="637704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ea typeface="Gothic A1 Bold"/>
                </a:rPr>
                <a:t>기타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501106" y="128041"/>
              <a:ext cx="5584290" cy="120038"/>
              <a:chOff x="889000" y="-619760"/>
              <a:chExt cx="7089775" cy="152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889000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4DAFF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460625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4437062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1A4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7826375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C6CD9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830891" y="8802646"/>
              <a:ext cx="75024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2011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42433" y="8802646"/>
              <a:ext cx="75024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2012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653976" y="8802646"/>
              <a:ext cx="75024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2013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565518" y="8802646"/>
              <a:ext cx="75024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2014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477060" y="8802646"/>
              <a:ext cx="75024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2015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388602" y="8802646"/>
              <a:ext cx="75024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2016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300144" y="8802646"/>
              <a:ext cx="75024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2017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211686" y="8802646"/>
              <a:ext cx="75024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2018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8123228" y="8802646"/>
              <a:ext cx="75024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2019</a:t>
              </a:r>
            </a:p>
          </p:txBody>
        </p:sp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800882" y="616197"/>
              <a:ext cx="8102597" cy="8102597"/>
              <a:chOff x="0" y="0"/>
              <a:chExt cx="10287000" cy="10287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-63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20510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41084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61658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82232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351937"/>
              <a:ext cx="64083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500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972457"/>
              <a:ext cx="64083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400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3592976"/>
              <a:ext cx="64083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300 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5213495"/>
              <a:ext cx="64083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200 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6834015"/>
              <a:ext cx="64083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100 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75120" y="8454534"/>
              <a:ext cx="265710" cy="45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0 </a:t>
              </a:r>
            </a:p>
          </p:txBody>
        </p:sp>
        <p:grpSp>
          <p:nvGrpSpPr>
            <p:cNvPr name="Group 36" id="36"/>
            <p:cNvGrpSpPr>
              <a:grpSpLocks noChangeAspect="true"/>
            </p:cNvGrpSpPr>
            <p:nvPr/>
          </p:nvGrpSpPr>
          <p:grpSpPr>
            <a:xfrm rot="0">
              <a:off x="800882" y="1340430"/>
              <a:ext cx="8102597" cy="7378365"/>
              <a:chOff x="0" y="919480"/>
              <a:chExt cx="10287000" cy="936752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2565400"/>
                <a:ext cx="1028700" cy="7721600"/>
              </a:xfrm>
              <a:custGeom>
                <a:avLst/>
                <a:gdLst/>
                <a:ahLst/>
                <a:cxnLst/>
                <a:rect r="r" b="b" t="t" l="l"/>
                <a:pathLst>
                  <a:path h="7721600" w="1028700">
                    <a:moveTo>
                      <a:pt x="0" y="7721600"/>
                    </a:moveTo>
                    <a:lnTo>
                      <a:pt x="0" y="82296"/>
                    </a:lnTo>
                    <a:cubicBezTo>
                      <a:pt x="0" y="36845"/>
                      <a:pt x="36845" y="0"/>
                      <a:pt x="82296" y="0"/>
                    </a:cubicBezTo>
                    <a:lnTo>
                      <a:pt x="946404" y="0"/>
                    </a:lnTo>
                    <a:cubicBezTo>
                      <a:pt x="991855" y="0"/>
                      <a:pt x="1028700" y="36845"/>
                      <a:pt x="1028700" y="82296"/>
                    </a:cubicBezTo>
                    <a:lnTo>
                      <a:pt x="1028700" y="7721600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1157288" y="2421382"/>
                <a:ext cx="1028700" cy="7865618"/>
              </a:xfrm>
              <a:custGeom>
                <a:avLst/>
                <a:gdLst/>
                <a:ahLst/>
                <a:cxnLst/>
                <a:rect r="r" b="b" t="t" l="l"/>
                <a:pathLst>
                  <a:path h="7865618" w="1028700">
                    <a:moveTo>
                      <a:pt x="0" y="7865618"/>
                    </a:moveTo>
                    <a:lnTo>
                      <a:pt x="0" y="82296"/>
                    </a:lnTo>
                    <a:cubicBezTo>
                      <a:pt x="0" y="36845"/>
                      <a:pt x="36845" y="0"/>
                      <a:pt x="82296" y="0"/>
                    </a:cubicBezTo>
                    <a:lnTo>
                      <a:pt x="946404" y="0"/>
                    </a:lnTo>
                    <a:cubicBezTo>
                      <a:pt x="991854" y="0"/>
                      <a:pt x="1028700" y="36845"/>
                      <a:pt x="1028700" y="82296"/>
                    </a:cubicBezTo>
                    <a:lnTo>
                      <a:pt x="1028700" y="7865618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2314575" y="919480"/>
                <a:ext cx="1028700" cy="9367520"/>
              </a:xfrm>
              <a:custGeom>
                <a:avLst/>
                <a:gdLst/>
                <a:ahLst/>
                <a:cxnLst/>
                <a:rect r="r" b="b" t="t" l="l"/>
                <a:pathLst>
                  <a:path h="9367520" w="1028700">
                    <a:moveTo>
                      <a:pt x="0" y="9367520"/>
                    </a:moveTo>
                    <a:lnTo>
                      <a:pt x="0" y="82296"/>
                    </a:lnTo>
                    <a:cubicBezTo>
                      <a:pt x="0" y="36845"/>
                      <a:pt x="36845" y="0"/>
                      <a:pt x="82296" y="0"/>
                    </a:cubicBezTo>
                    <a:lnTo>
                      <a:pt x="946404" y="0"/>
                    </a:lnTo>
                    <a:cubicBezTo>
                      <a:pt x="968230" y="0"/>
                      <a:pt x="989162" y="8670"/>
                      <a:pt x="1004596" y="24104"/>
                    </a:cubicBezTo>
                    <a:cubicBezTo>
                      <a:pt x="1020030" y="39537"/>
                      <a:pt x="1028700" y="60470"/>
                      <a:pt x="1028700" y="82296"/>
                    </a:cubicBezTo>
                    <a:lnTo>
                      <a:pt x="1028700" y="9367520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3471862" y="2462530"/>
                <a:ext cx="1028700" cy="7824470"/>
              </a:xfrm>
              <a:custGeom>
                <a:avLst/>
                <a:gdLst/>
                <a:ahLst/>
                <a:cxnLst/>
                <a:rect r="r" b="b" t="t" l="l"/>
                <a:pathLst>
                  <a:path h="7824470" w="1028700">
                    <a:moveTo>
                      <a:pt x="0" y="7824470"/>
                    </a:moveTo>
                    <a:lnTo>
                      <a:pt x="0" y="82296"/>
                    </a:lnTo>
                    <a:cubicBezTo>
                      <a:pt x="0" y="60470"/>
                      <a:pt x="8671" y="39537"/>
                      <a:pt x="24104" y="24104"/>
                    </a:cubicBezTo>
                    <a:cubicBezTo>
                      <a:pt x="39538" y="8670"/>
                      <a:pt x="60470" y="0"/>
                      <a:pt x="82297" y="0"/>
                    </a:cubicBezTo>
                    <a:lnTo>
                      <a:pt x="946404" y="0"/>
                    </a:lnTo>
                    <a:cubicBezTo>
                      <a:pt x="968231" y="0"/>
                      <a:pt x="989163" y="8670"/>
                      <a:pt x="1004597" y="24104"/>
                    </a:cubicBezTo>
                    <a:cubicBezTo>
                      <a:pt x="1020030" y="39537"/>
                      <a:pt x="1028700" y="60470"/>
                      <a:pt x="1028700" y="82296"/>
                    </a:cubicBezTo>
                    <a:lnTo>
                      <a:pt x="1028700" y="7824470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4629150" y="2215642"/>
                <a:ext cx="1028700" cy="8071358"/>
              </a:xfrm>
              <a:custGeom>
                <a:avLst/>
                <a:gdLst/>
                <a:ahLst/>
                <a:cxnLst/>
                <a:rect r="r" b="b" t="t" l="l"/>
                <a:pathLst>
                  <a:path h="8071358" w="1028700">
                    <a:moveTo>
                      <a:pt x="0" y="8071358"/>
                    </a:moveTo>
                    <a:lnTo>
                      <a:pt x="0" y="82296"/>
                    </a:lnTo>
                    <a:cubicBezTo>
                      <a:pt x="0" y="60470"/>
                      <a:pt x="8670" y="39537"/>
                      <a:pt x="24104" y="24104"/>
                    </a:cubicBezTo>
                    <a:cubicBezTo>
                      <a:pt x="39538" y="8670"/>
                      <a:pt x="60470" y="0"/>
                      <a:pt x="82296" y="0"/>
                    </a:cubicBezTo>
                    <a:lnTo>
                      <a:pt x="946404" y="0"/>
                    </a:lnTo>
                    <a:cubicBezTo>
                      <a:pt x="968230" y="0"/>
                      <a:pt x="989162" y="8670"/>
                      <a:pt x="1004596" y="24104"/>
                    </a:cubicBezTo>
                    <a:cubicBezTo>
                      <a:pt x="1020030" y="39537"/>
                      <a:pt x="1028700" y="60470"/>
                      <a:pt x="1028700" y="82296"/>
                    </a:cubicBezTo>
                    <a:lnTo>
                      <a:pt x="1028700" y="8071358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5786438" y="1289812"/>
                <a:ext cx="1028700" cy="8997188"/>
              </a:xfrm>
              <a:custGeom>
                <a:avLst/>
                <a:gdLst/>
                <a:ahLst/>
                <a:cxnLst/>
                <a:rect r="r" b="b" t="t" l="l"/>
                <a:pathLst>
                  <a:path h="8997188" w="1028700">
                    <a:moveTo>
                      <a:pt x="0" y="8997188"/>
                    </a:moveTo>
                    <a:lnTo>
                      <a:pt x="0" y="82296"/>
                    </a:lnTo>
                    <a:cubicBezTo>
                      <a:pt x="0" y="60470"/>
                      <a:pt x="8670" y="39537"/>
                      <a:pt x="24103" y="24104"/>
                    </a:cubicBezTo>
                    <a:cubicBezTo>
                      <a:pt x="39537" y="8670"/>
                      <a:pt x="60469" y="0"/>
                      <a:pt x="82296" y="0"/>
                    </a:cubicBezTo>
                    <a:lnTo>
                      <a:pt x="946404" y="0"/>
                    </a:lnTo>
                    <a:cubicBezTo>
                      <a:pt x="991854" y="0"/>
                      <a:pt x="1028700" y="36845"/>
                      <a:pt x="1028700" y="82296"/>
                    </a:cubicBezTo>
                    <a:lnTo>
                      <a:pt x="1028700" y="8997188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6943725" y="1536700"/>
                <a:ext cx="1028700" cy="8750300"/>
              </a:xfrm>
              <a:custGeom>
                <a:avLst/>
                <a:gdLst/>
                <a:ahLst/>
                <a:cxnLst/>
                <a:rect r="r" b="b" t="t" l="l"/>
                <a:pathLst>
                  <a:path h="8750300" w="1028700">
                    <a:moveTo>
                      <a:pt x="0" y="8750300"/>
                    </a:moveTo>
                    <a:lnTo>
                      <a:pt x="0" y="82296"/>
                    </a:lnTo>
                    <a:cubicBezTo>
                      <a:pt x="0" y="36845"/>
                      <a:pt x="36845" y="0"/>
                      <a:pt x="82296" y="0"/>
                    </a:cubicBezTo>
                    <a:lnTo>
                      <a:pt x="946404" y="0"/>
                    </a:lnTo>
                    <a:cubicBezTo>
                      <a:pt x="991855" y="0"/>
                      <a:pt x="1028700" y="36845"/>
                      <a:pt x="1028700" y="82296"/>
                    </a:cubicBezTo>
                    <a:lnTo>
                      <a:pt x="1028700" y="8750300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8101012" y="1763014"/>
                <a:ext cx="1028700" cy="8523986"/>
              </a:xfrm>
              <a:custGeom>
                <a:avLst/>
                <a:gdLst/>
                <a:ahLst/>
                <a:cxnLst/>
                <a:rect r="r" b="b" t="t" l="l"/>
                <a:pathLst>
                  <a:path h="8523986" w="1028700">
                    <a:moveTo>
                      <a:pt x="0" y="8523986"/>
                    </a:moveTo>
                    <a:lnTo>
                      <a:pt x="0" y="82296"/>
                    </a:lnTo>
                    <a:cubicBezTo>
                      <a:pt x="0" y="36845"/>
                      <a:pt x="36846" y="0"/>
                      <a:pt x="82296" y="0"/>
                    </a:cubicBezTo>
                    <a:lnTo>
                      <a:pt x="946405" y="0"/>
                    </a:lnTo>
                    <a:cubicBezTo>
                      <a:pt x="991855" y="0"/>
                      <a:pt x="1028700" y="36845"/>
                      <a:pt x="1028700" y="82296"/>
                    </a:cubicBezTo>
                    <a:lnTo>
                      <a:pt x="1028700" y="8523986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9258300" y="1392682"/>
                <a:ext cx="1028700" cy="8894318"/>
              </a:xfrm>
              <a:custGeom>
                <a:avLst/>
                <a:gdLst/>
                <a:ahLst/>
                <a:cxnLst/>
                <a:rect r="r" b="b" t="t" l="l"/>
                <a:pathLst>
                  <a:path h="8894318" w="1028700">
                    <a:moveTo>
                      <a:pt x="0" y="8894318"/>
                    </a:moveTo>
                    <a:lnTo>
                      <a:pt x="0" y="82296"/>
                    </a:lnTo>
                    <a:cubicBezTo>
                      <a:pt x="0" y="36845"/>
                      <a:pt x="36845" y="0"/>
                      <a:pt x="82296" y="0"/>
                    </a:cubicBezTo>
                    <a:lnTo>
                      <a:pt x="946404" y="0"/>
                    </a:lnTo>
                    <a:cubicBezTo>
                      <a:pt x="991855" y="0"/>
                      <a:pt x="1028700" y="36845"/>
                      <a:pt x="1028700" y="82296"/>
                    </a:cubicBezTo>
                    <a:lnTo>
                      <a:pt x="1028700" y="8894318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3080173"/>
                <a:ext cx="1028700" cy="7206827"/>
              </a:xfrm>
              <a:custGeom>
                <a:avLst/>
                <a:gdLst/>
                <a:ahLst/>
                <a:cxnLst/>
                <a:rect r="r" b="b" t="t" l="l"/>
                <a:pathLst>
                  <a:path h="7206827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206827"/>
                    </a:lnTo>
                    <a:lnTo>
                      <a:pt x="0" y="7206827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1157288" y="2647879"/>
                <a:ext cx="1028700" cy="7639121"/>
              </a:xfrm>
              <a:custGeom>
                <a:avLst/>
                <a:gdLst/>
                <a:ahLst/>
                <a:cxnLst/>
                <a:rect r="r" b="b" t="t" l="l"/>
                <a:pathLst>
                  <a:path h="7639121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639121"/>
                    </a:lnTo>
                    <a:lnTo>
                      <a:pt x="0" y="7639121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2314575" y="1084184"/>
                <a:ext cx="1028700" cy="9202816"/>
              </a:xfrm>
              <a:custGeom>
                <a:avLst/>
                <a:gdLst/>
                <a:ahLst/>
                <a:cxnLst/>
                <a:rect r="r" b="b" t="t" l="l"/>
                <a:pathLst>
                  <a:path h="9202816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9202816"/>
                    </a:lnTo>
                    <a:lnTo>
                      <a:pt x="0" y="9202816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3471862" y="2750800"/>
                <a:ext cx="1028700" cy="7536200"/>
              </a:xfrm>
              <a:custGeom>
                <a:avLst/>
                <a:gdLst/>
                <a:ahLst/>
                <a:cxnLst/>
                <a:rect r="r" b="b" t="t" l="l"/>
                <a:pathLst>
                  <a:path h="7536200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536200"/>
                    </a:lnTo>
                    <a:lnTo>
                      <a:pt x="0" y="7536200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 flipH="false" flipV="false" rot="0">
                <a:off x="4629150" y="2709807"/>
                <a:ext cx="1028700" cy="7577193"/>
              </a:xfrm>
              <a:custGeom>
                <a:avLst/>
                <a:gdLst/>
                <a:ahLst/>
                <a:cxnLst/>
                <a:rect r="r" b="b" t="t" l="l"/>
                <a:pathLst>
                  <a:path h="7577193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577193"/>
                    </a:lnTo>
                    <a:lnTo>
                      <a:pt x="0" y="7577193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 rot="0">
                <a:off x="5786438" y="1536874"/>
                <a:ext cx="1028700" cy="8750126"/>
              </a:xfrm>
              <a:custGeom>
                <a:avLst/>
                <a:gdLst/>
                <a:ahLst/>
                <a:cxnLst/>
                <a:rect r="r" b="b" t="t" l="l"/>
                <a:pathLst>
                  <a:path h="8750126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750126"/>
                    </a:lnTo>
                    <a:lnTo>
                      <a:pt x="0" y="8750126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 flipH="false" flipV="false" rot="0">
                <a:off x="6943725" y="1660234"/>
                <a:ext cx="1028700" cy="8626766"/>
              </a:xfrm>
              <a:custGeom>
                <a:avLst/>
                <a:gdLst/>
                <a:ahLst/>
                <a:cxnLst/>
                <a:rect r="r" b="b" t="t" l="l"/>
                <a:pathLst>
                  <a:path h="8626766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626766"/>
                    </a:lnTo>
                    <a:lnTo>
                      <a:pt x="0" y="8626766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8101012" y="2030675"/>
                <a:ext cx="1028700" cy="8256325"/>
              </a:xfrm>
              <a:custGeom>
                <a:avLst/>
                <a:gdLst/>
                <a:ahLst/>
                <a:cxnLst/>
                <a:rect r="r" b="b" t="t" l="l"/>
                <a:pathLst>
                  <a:path h="8256325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256325"/>
                    </a:lnTo>
                    <a:lnTo>
                      <a:pt x="0" y="8256325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 flipH="false" flipV="false" rot="0">
                <a:off x="9258300" y="1598569"/>
                <a:ext cx="1028700" cy="8688431"/>
              </a:xfrm>
              <a:custGeom>
                <a:avLst/>
                <a:gdLst/>
                <a:ahLst/>
                <a:cxnLst/>
                <a:rect r="r" b="b" t="t" l="l"/>
                <a:pathLst>
                  <a:path h="8688431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688431"/>
                    </a:lnTo>
                    <a:lnTo>
                      <a:pt x="0" y="8688431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3141946"/>
                <a:ext cx="1028700" cy="7145054"/>
              </a:xfrm>
              <a:custGeom>
                <a:avLst/>
                <a:gdLst/>
                <a:ahLst/>
                <a:cxnLst/>
                <a:rect r="r" b="b" t="t" l="l"/>
                <a:pathLst>
                  <a:path h="7145054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145054"/>
                    </a:lnTo>
                    <a:lnTo>
                      <a:pt x="0" y="7145054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 flipH="false" flipV="false" rot="0">
                <a:off x="1157288" y="2874376"/>
                <a:ext cx="1028700" cy="7412624"/>
              </a:xfrm>
              <a:custGeom>
                <a:avLst/>
                <a:gdLst/>
                <a:ahLst/>
                <a:cxnLst/>
                <a:rect r="r" b="b" t="t" l="l"/>
                <a:pathLst>
                  <a:path h="7412624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412624"/>
                    </a:lnTo>
                    <a:lnTo>
                      <a:pt x="0" y="7412624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2314575" y="1145947"/>
                <a:ext cx="1028700" cy="9141053"/>
              </a:xfrm>
              <a:custGeom>
                <a:avLst/>
                <a:gdLst/>
                <a:ahLst/>
                <a:cxnLst/>
                <a:rect r="r" b="b" t="t" l="l"/>
                <a:pathLst>
                  <a:path h="9141053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9141053"/>
                    </a:lnTo>
                    <a:lnTo>
                      <a:pt x="0" y="9141053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 flipH="false" flipV="false" rot="0">
                <a:off x="3471862" y="2812572"/>
                <a:ext cx="1028700" cy="7474428"/>
              </a:xfrm>
              <a:custGeom>
                <a:avLst/>
                <a:gdLst/>
                <a:ahLst/>
                <a:cxnLst/>
                <a:rect r="r" b="b" t="t" l="l"/>
                <a:pathLst>
                  <a:path h="7474428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474428"/>
                    </a:lnTo>
                    <a:lnTo>
                      <a:pt x="0" y="7474428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name="Freeform 59" id="59"/>
              <p:cNvSpPr/>
              <p:nvPr/>
            </p:nvSpPr>
            <p:spPr>
              <a:xfrm flipH="false" flipV="false" rot="0">
                <a:off x="4629150" y="2895119"/>
                <a:ext cx="1028700" cy="7391881"/>
              </a:xfrm>
              <a:custGeom>
                <a:avLst/>
                <a:gdLst/>
                <a:ahLst/>
                <a:cxnLst/>
                <a:rect r="r" b="b" t="t" l="l"/>
                <a:pathLst>
                  <a:path h="7391881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391881"/>
                    </a:lnTo>
                    <a:lnTo>
                      <a:pt x="0" y="7391881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 flipH="false" flipV="false" rot="0">
                <a:off x="5786438" y="1969233"/>
                <a:ext cx="1028700" cy="8317767"/>
              </a:xfrm>
              <a:custGeom>
                <a:avLst/>
                <a:gdLst/>
                <a:ahLst/>
                <a:cxnLst/>
                <a:rect r="r" b="b" t="t" l="l"/>
                <a:pathLst>
                  <a:path h="8317767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317767"/>
                    </a:lnTo>
                    <a:lnTo>
                      <a:pt x="0" y="8317767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6943725" y="1824945"/>
                <a:ext cx="1028700" cy="8462055"/>
              </a:xfrm>
              <a:custGeom>
                <a:avLst/>
                <a:gdLst/>
                <a:ahLst/>
                <a:cxnLst/>
                <a:rect r="r" b="b" t="t" l="l"/>
                <a:pathLst>
                  <a:path h="8462055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462055"/>
                    </a:lnTo>
                    <a:lnTo>
                      <a:pt x="0" y="8462055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name="Freeform 62" id="62"/>
              <p:cNvSpPr/>
              <p:nvPr/>
            </p:nvSpPr>
            <p:spPr>
              <a:xfrm flipH="false" flipV="false" rot="0">
                <a:off x="8101012" y="2133622"/>
                <a:ext cx="1028700" cy="8153378"/>
              </a:xfrm>
              <a:custGeom>
                <a:avLst/>
                <a:gdLst/>
                <a:ahLst/>
                <a:cxnLst/>
                <a:rect r="r" b="b" t="t" l="l"/>
                <a:pathLst>
                  <a:path h="8153378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153378"/>
                    </a:lnTo>
                    <a:lnTo>
                      <a:pt x="0" y="8153378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name="Freeform 63" id="63"/>
              <p:cNvSpPr/>
              <p:nvPr/>
            </p:nvSpPr>
            <p:spPr>
              <a:xfrm flipH="false" flipV="false" rot="0">
                <a:off x="9258300" y="1660335"/>
                <a:ext cx="1028700" cy="8626665"/>
              </a:xfrm>
              <a:custGeom>
                <a:avLst/>
                <a:gdLst/>
                <a:ahLst/>
                <a:cxnLst/>
                <a:rect r="r" b="b" t="t" l="l"/>
                <a:pathLst>
                  <a:path h="8626665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626665"/>
                    </a:lnTo>
                    <a:lnTo>
                      <a:pt x="0" y="8626665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5015721"/>
                <a:ext cx="1028700" cy="5271279"/>
              </a:xfrm>
              <a:custGeom>
                <a:avLst/>
                <a:gdLst/>
                <a:ahLst/>
                <a:cxnLst/>
                <a:rect r="r" b="b" t="t" l="l"/>
                <a:pathLst>
                  <a:path h="5271279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271279"/>
                    </a:lnTo>
                    <a:lnTo>
                      <a:pt x="0" y="5271279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1157288" y="5262888"/>
                <a:ext cx="1028700" cy="5024112"/>
              </a:xfrm>
              <a:custGeom>
                <a:avLst/>
                <a:gdLst/>
                <a:ahLst/>
                <a:cxnLst/>
                <a:rect r="r" b="b" t="t" l="l"/>
                <a:pathLst>
                  <a:path h="5024112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024112"/>
                    </a:lnTo>
                    <a:lnTo>
                      <a:pt x="0" y="5024112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</p:sp>
          <p:sp>
            <p:nvSpPr>
              <p:cNvPr name="Freeform 66" id="66"/>
              <p:cNvSpPr/>
              <p:nvPr/>
            </p:nvSpPr>
            <p:spPr>
              <a:xfrm flipH="false" flipV="false" rot="0">
                <a:off x="2314575" y="4995895"/>
                <a:ext cx="1028700" cy="5291105"/>
              </a:xfrm>
              <a:custGeom>
                <a:avLst/>
                <a:gdLst/>
                <a:ahLst/>
                <a:cxnLst/>
                <a:rect r="r" b="b" t="t" l="l"/>
                <a:pathLst>
                  <a:path h="5291105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291105"/>
                    </a:lnTo>
                    <a:lnTo>
                      <a:pt x="0" y="5291105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 flipH="false" flipV="false" rot="0">
                <a:off x="3471862" y="5448183"/>
                <a:ext cx="1028700" cy="4838817"/>
              </a:xfrm>
              <a:custGeom>
                <a:avLst/>
                <a:gdLst/>
                <a:ahLst/>
                <a:cxnLst/>
                <a:rect r="r" b="b" t="t" l="l"/>
                <a:pathLst>
                  <a:path h="4838817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4838817"/>
                    </a:lnTo>
                    <a:lnTo>
                      <a:pt x="0" y="4838817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</p:sp>
          <p:sp>
            <p:nvSpPr>
              <p:cNvPr name="Freeform 68" id="68"/>
              <p:cNvSpPr/>
              <p:nvPr/>
            </p:nvSpPr>
            <p:spPr>
              <a:xfrm flipH="false" flipV="false" rot="0">
                <a:off x="4629150" y="5201221"/>
                <a:ext cx="1028700" cy="5085779"/>
              </a:xfrm>
              <a:custGeom>
                <a:avLst/>
                <a:gdLst/>
                <a:ahLst/>
                <a:cxnLst/>
                <a:rect r="r" b="b" t="t" l="l"/>
                <a:pathLst>
                  <a:path h="5085779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085779"/>
                    </a:lnTo>
                    <a:lnTo>
                      <a:pt x="0" y="5085779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</p:sp>
          <p:sp>
            <p:nvSpPr>
              <p:cNvPr name="Freeform 69" id="69"/>
              <p:cNvSpPr/>
              <p:nvPr/>
            </p:nvSpPr>
            <p:spPr>
              <a:xfrm flipH="false" flipV="false" rot="0">
                <a:off x="5786438" y="4254560"/>
                <a:ext cx="1028700" cy="6032440"/>
              </a:xfrm>
              <a:custGeom>
                <a:avLst/>
                <a:gdLst/>
                <a:ahLst/>
                <a:cxnLst/>
                <a:rect r="r" b="b" t="t" l="l"/>
                <a:pathLst>
                  <a:path h="6032440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6032440"/>
                    </a:lnTo>
                    <a:lnTo>
                      <a:pt x="0" y="6032440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</p:sp>
          <p:sp>
            <p:nvSpPr>
              <p:cNvPr name="Freeform 70" id="70"/>
              <p:cNvSpPr/>
              <p:nvPr/>
            </p:nvSpPr>
            <p:spPr>
              <a:xfrm flipH="false" flipV="false" rot="0">
                <a:off x="6943725" y="4398563"/>
                <a:ext cx="1028700" cy="5888437"/>
              </a:xfrm>
              <a:custGeom>
                <a:avLst/>
                <a:gdLst/>
                <a:ahLst/>
                <a:cxnLst/>
                <a:rect r="r" b="b" t="t" l="l"/>
                <a:pathLst>
                  <a:path h="5888437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888437"/>
                    </a:lnTo>
                    <a:lnTo>
                      <a:pt x="0" y="5888437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</p:sp>
          <p:sp>
            <p:nvSpPr>
              <p:cNvPr name="Freeform 71" id="71"/>
              <p:cNvSpPr/>
              <p:nvPr/>
            </p:nvSpPr>
            <p:spPr>
              <a:xfrm flipH="false" flipV="false" rot="0">
                <a:off x="8101012" y="4460217"/>
                <a:ext cx="1028700" cy="5826783"/>
              </a:xfrm>
              <a:custGeom>
                <a:avLst/>
                <a:gdLst/>
                <a:ahLst/>
                <a:cxnLst/>
                <a:rect r="r" b="b" t="t" l="l"/>
                <a:pathLst>
                  <a:path h="5826783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826783"/>
                    </a:lnTo>
                    <a:lnTo>
                      <a:pt x="0" y="5826783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</p:sp>
          <p:sp>
            <p:nvSpPr>
              <p:cNvPr name="Freeform 72" id="72"/>
              <p:cNvSpPr/>
              <p:nvPr/>
            </p:nvSpPr>
            <p:spPr>
              <a:xfrm flipH="false" flipV="false" rot="0">
                <a:off x="9258300" y="4625108"/>
                <a:ext cx="1028700" cy="5661892"/>
              </a:xfrm>
              <a:custGeom>
                <a:avLst/>
                <a:gdLst/>
                <a:ahLst/>
                <a:cxnLst/>
                <a:rect r="r" b="b" t="t" l="l"/>
                <a:pathLst>
                  <a:path h="5661892" w="10287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661892"/>
                    </a:lnTo>
                    <a:lnTo>
                      <a:pt x="0" y="5661892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</p:sp>
        </p:grpSp>
      </p:grpSp>
      <p:sp>
        <p:nvSpPr>
          <p:cNvPr name="TextBox 73" id="73"/>
          <p:cNvSpPr txBox="true"/>
          <p:nvPr/>
        </p:nvSpPr>
        <p:spPr>
          <a:xfrm rot="0">
            <a:off x="3337833" y="1948118"/>
            <a:ext cx="3568221" cy="4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740">
                <a:solidFill>
                  <a:srgbClr val="004CC7"/>
                </a:solidFill>
                <a:ea typeface="Tlab 돋움 미디움"/>
              </a:rPr>
              <a:t>해양 오염 확인 건수 추이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107859" y="9681589"/>
            <a:ext cx="4582532" cy="32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9"/>
              </a:lnSpc>
            </a:pPr>
            <a:r>
              <a:rPr lang="en-US" sz="2030">
                <a:solidFill>
                  <a:srgbClr val="41A4FF"/>
                </a:solidFill>
                <a:ea typeface="Tlab 돋움 미디움 Italics"/>
              </a:rPr>
              <a:t>출처: 2019년도 해상 보안청 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185631" y="9681589"/>
            <a:ext cx="4582532" cy="32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9"/>
              </a:lnSpc>
            </a:pPr>
            <a:r>
              <a:rPr lang="en-US" sz="2030">
                <a:solidFill>
                  <a:srgbClr val="41A4FF"/>
                </a:solidFill>
                <a:ea typeface="Tlab 돋움 미디움 Italics"/>
              </a:rPr>
              <a:t>출처: 2019년도 해상 보안청 </a:t>
            </a:r>
          </a:p>
        </p:txBody>
      </p:sp>
      <p:grpSp>
        <p:nvGrpSpPr>
          <p:cNvPr name="Group 76" id="76"/>
          <p:cNvGrpSpPr/>
          <p:nvPr/>
        </p:nvGrpSpPr>
        <p:grpSpPr>
          <a:xfrm rot="0">
            <a:off x="9659340" y="2923382"/>
            <a:ext cx="6845521" cy="6243793"/>
            <a:chOff x="0" y="0"/>
            <a:chExt cx="9127361" cy="8325057"/>
          </a:xfrm>
        </p:grpSpPr>
        <p:sp>
          <p:nvSpPr>
            <p:cNvPr name="TextBox 77" id="77"/>
            <p:cNvSpPr txBox="true"/>
            <p:nvPr/>
          </p:nvSpPr>
          <p:spPr>
            <a:xfrm rot="0">
              <a:off x="7724940" y="1175641"/>
              <a:ext cx="1402421" cy="784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ea typeface="Gothic A1 Bold"/>
                </a:rPr>
                <a:t>플레저보트</a:t>
              </a:r>
            </a:p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latin typeface="Gothic A1 Bold"/>
                </a:rPr>
                <a:t>29.1%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6644007" y="6929614"/>
              <a:ext cx="841452" cy="784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ea typeface="Gothic A1 Bold"/>
                </a:rPr>
                <a:t>화물선</a:t>
              </a:r>
            </a:p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latin typeface="Gothic A1 Bold"/>
                </a:rPr>
                <a:t>20%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2369347" y="7540343"/>
              <a:ext cx="895349" cy="784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ea typeface="Gothic A1 Bold"/>
                </a:rPr>
                <a:t>작업선</a:t>
              </a:r>
            </a:p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latin typeface="Gothic A1 Bold"/>
                </a:rPr>
                <a:t>14.5%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0" y="4883593"/>
              <a:ext cx="895349" cy="784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ea typeface="Gothic A1 Bold"/>
                </a:rPr>
                <a:t>유조선</a:t>
              </a:r>
            </a:p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latin typeface="Gothic A1 Bold"/>
                </a:rPr>
                <a:t>13.6%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0">
              <a:off x="2260712" y="-66675"/>
              <a:ext cx="895349" cy="784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ea typeface="Gothic A1 Bold"/>
                </a:rPr>
                <a:t>기타</a:t>
              </a:r>
            </a:p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latin typeface="Gothic A1 Bold"/>
                </a:rPr>
                <a:t>13.6%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100281" y="2316632"/>
              <a:ext cx="841452" cy="784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ea typeface="Gothic A1 Bold"/>
                </a:rPr>
                <a:t>공용선</a:t>
              </a:r>
            </a:p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latin typeface="Gothic A1 Bold"/>
                </a:rPr>
                <a:t>6.4%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652195" y="1270638"/>
              <a:ext cx="841452" cy="784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ea typeface="Gothic A1 Bold"/>
                </a:rPr>
                <a:t>여객선</a:t>
              </a:r>
            </a:p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latin typeface="Gothic A1 Bold"/>
                </a:rPr>
                <a:t>2.7%</a:t>
              </a:r>
            </a:p>
          </p:txBody>
        </p:sp>
        <p:grpSp>
          <p:nvGrpSpPr>
            <p:cNvPr name="Group 84" id="84"/>
            <p:cNvGrpSpPr>
              <a:grpSpLocks noChangeAspect="true"/>
            </p:cNvGrpSpPr>
            <p:nvPr/>
          </p:nvGrpSpPr>
          <p:grpSpPr>
            <a:xfrm rot="0">
              <a:off x="870689" y="574856"/>
              <a:ext cx="7127596" cy="7127596"/>
              <a:chOff x="0" y="0"/>
              <a:chExt cx="2540000" cy="25400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1270000" y="0"/>
                <a:ext cx="1332993" cy="1653842"/>
              </a:xfrm>
              <a:custGeom>
                <a:avLst/>
                <a:gdLst/>
                <a:ahLst/>
                <a:cxnLst/>
                <a:rect r="r" b="b" t="t" l="l"/>
                <a:pathLst>
                  <a:path h="1653842" w="1332993">
                    <a:moveTo>
                      <a:pt x="0" y="0"/>
                    </a:moveTo>
                    <a:cubicBezTo>
                      <a:pt x="404940" y="0"/>
                      <a:pt x="785605" y="193106"/>
                      <a:pt x="1024788" y="519860"/>
                    </a:cubicBezTo>
                    <a:cubicBezTo>
                      <a:pt x="1263970" y="846614"/>
                      <a:pt x="1332993" y="1267840"/>
                      <a:pt x="1210605" y="1653842"/>
                    </a:cubicBezTo>
                    <a:lnTo>
                      <a:pt x="605303" y="1461921"/>
                    </a:lnTo>
                    <a:cubicBezTo>
                      <a:pt x="666497" y="1268920"/>
                      <a:pt x="631985" y="1058307"/>
                      <a:pt x="512394" y="894930"/>
                    </a:cubicBezTo>
                    <a:cubicBezTo>
                      <a:pt x="392803" y="731553"/>
                      <a:pt x="202470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6" id="86"/>
              <p:cNvSpPr/>
              <p:nvPr/>
            </p:nvSpPr>
            <p:spPr>
              <a:xfrm flipH="false" flipV="false" rot="0">
                <a:off x="1274521" y="1431429"/>
                <a:ext cx="1223756" cy="1108539"/>
              </a:xfrm>
              <a:custGeom>
                <a:avLst/>
                <a:gdLst/>
                <a:ahLst/>
                <a:cxnLst/>
                <a:rect r="r" b="b" t="t" l="l"/>
                <a:pathLst>
                  <a:path h="1108539" w="1223756">
                    <a:moveTo>
                      <a:pt x="1223756" y="161428"/>
                    </a:moveTo>
                    <a:cubicBezTo>
                      <a:pt x="1077912" y="716276"/>
                      <a:pt x="578202" y="1104454"/>
                      <a:pt x="4521" y="1108539"/>
                    </a:cubicBezTo>
                    <a:lnTo>
                      <a:pt x="0" y="473555"/>
                    </a:lnTo>
                    <a:cubicBezTo>
                      <a:pt x="286840" y="471513"/>
                      <a:pt x="536695" y="277423"/>
                      <a:pt x="609617" y="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87" id="87"/>
              <p:cNvSpPr/>
              <p:nvPr/>
            </p:nvSpPr>
            <p:spPr>
              <a:xfrm flipH="false" flipV="false" rot="0">
                <a:off x="269831" y="1661332"/>
                <a:ext cx="1072672" cy="900354"/>
              </a:xfrm>
              <a:custGeom>
                <a:avLst/>
                <a:gdLst/>
                <a:ahLst/>
                <a:cxnLst/>
                <a:rect r="r" b="b" t="t" l="l"/>
                <a:pathLst>
                  <a:path h="900354" w="1072672">
                    <a:moveTo>
                      <a:pt x="1072672" y="876597"/>
                    </a:moveTo>
                    <a:cubicBezTo>
                      <a:pt x="657205" y="900354"/>
                      <a:pt x="256458" y="719060"/>
                      <a:pt x="0" y="391332"/>
                    </a:cubicBezTo>
                    <a:lnTo>
                      <a:pt x="500085" y="0"/>
                    </a:lnTo>
                    <a:cubicBezTo>
                      <a:pt x="628314" y="163864"/>
                      <a:pt x="828687" y="254511"/>
                      <a:pt x="1036420" y="242632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88" id="88"/>
              <p:cNvSpPr/>
              <p:nvPr/>
            </p:nvSpPr>
            <p:spPr>
              <a:xfrm flipH="false" flipV="false" rot="0">
                <a:off x="-51309" y="1026659"/>
                <a:ext cx="841408" cy="1075015"/>
              </a:xfrm>
              <a:custGeom>
                <a:avLst/>
                <a:gdLst/>
                <a:ahLst/>
                <a:cxnLst/>
                <a:rect r="r" b="b" t="t" l="l"/>
                <a:pathLst>
                  <a:path h="1075015" w="841408">
                    <a:moveTo>
                      <a:pt x="361507" y="1075014"/>
                    </a:moveTo>
                    <a:cubicBezTo>
                      <a:pt x="105724" y="779824"/>
                      <a:pt x="0" y="383355"/>
                      <a:pt x="74840" y="0"/>
                    </a:cubicBezTo>
                    <a:lnTo>
                      <a:pt x="698075" y="121670"/>
                    </a:lnTo>
                    <a:cubicBezTo>
                      <a:pt x="660654" y="313348"/>
                      <a:pt x="713516" y="511583"/>
                      <a:pt x="841408" y="659178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89" id="89"/>
              <p:cNvSpPr/>
              <p:nvPr/>
            </p:nvSpPr>
            <p:spPr>
              <a:xfrm flipH="false" flipV="false" rot="0">
                <a:off x="12927" y="560639"/>
                <a:ext cx="730360" cy="618991"/>
              </a:xfrm>
              <a:custGeom>
                <a:avLst/>
                <a:gdLst/>
                <a:ahLst/>
                <a:cxnLst/>
                <a:rect r="r" b="b" t="t" l="l"/>
                <a:pathLst>
                  <a:path h="618991" w="730360">
                    <a:moveTo>
                      <a:pt x="0" y="528621"/>
                    </a:moveTo>
                    <a:cubicBezTo>
                      <a:pt x="27216" y="339329"/>
                      <a:pt x="96830" y="158627"/>
                      <a:pt x="203646" y="0"/>
                    </a:cubicBezTo>
                    <a:lnTo>
                      <a:pt x="730360" y="354681"/>
                    </a:lnTo>
                    <a:cubicBezTo>
                      <a:pt x="676951" y="433994"/>
                      <a:pt x="642144" y="524345"/>
                      <a:pt x="628536" y="618991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90" id="90"/>
              <p:cNvSpPr/>
              <p:nvPr/>
            </p:nvSpPr>
            <p:spPr>
              <a:xfrm flipH="false" flipV="false" rot="0">
                <a:off x="182437" y="391396"/>
                <a:ext cx="629045" cy="550692"/>
              </a:xfrm>
              <a:custGeom>
                <a:avLst/>
                <a:gdLst/>
                <a:ahLst/>
                <a:cxnLst/>
                <a:rect r="r" b="b" t="t" l="l"/>
                <a:pathLst>
                  <a:path h="550692" w="629045">
                    <a:moveTo>
                      <a:pt x="0" y="222779"/>
                    </a:moveTo>
                    <a:cubicBezTo>
                      <a:pt x="48440" y="142450"/>
                      <a:pt x="105631" y="67734"/>
                      <a:pt x="170527" y="0"/>
                    </a:cubicBezTo>
                    <a:lnTo>
                      <a:pt x="629045" y="439302"/>
                    </a:lnTo>
                    <a:cubicBezTo>
                      <a:pt x="596597" y="473169"/>
                      <a:pt x="568002" y="510527"/>
                      <a:pt x="543781" y="550692"/>
                    </a:cubicBezTo>
                    <a:close/>
                  </a:path>
                </a:pathLst>
              </a:custGeom>
              <a:solidFill>
                <a:srgbClr val="5E3967"/>
              </a:solidFill>
            </p:spPr>
          </p:sp>
          <p:sp>
            <p:nvSpPr>
              <p:cNvPr name="Freeform 91" id="91"/>
              <p:cNvSpPr/>
              <p:nvPr/>
            </p:nvSpPr>
            <p:spPr>
              <a:xfrm flipH="false" flipV="false" rot="0">
                <a:off x="310198" y="0"/>
                <a:ext cx="959738" cy="854163"/>
              </a:xfrm>
              <a:custGeom>
                <a:avLst/>
                <a:gdLst/>
                <a:ahLst/>
                <a:cxnLst/>
                <a:rect r="r" b="b" t="t" l="l"/>
                <a:pathLst>
                  <a:path h="854163" w="959738">
                    <a:moveTo>
                      <a:pt x="0" y="438327"/>
                    </a:moveTo>
                    <a:cubicBezTo>
                      <a:pt x="241197" y="159971"/>
                      <a:pt x="591357" y="37"/>
                      <a:pt x="959675" y="0"/>
                    </a:cubicBezTo>
                    <a:lnTo>
                      <a:pt x="959739" y="635000"/>
                    </a:lnTo>
                    <a:cubicBezTo>
                      <a:pt x="775580" y="635018"/>
                      <a:pt x="600499" y="714985"/>
                      <a:pt x="479901" y="854163"/>
                    </a:cubicBezTo>
                    <a:close/>
                  </a:path>
                </a:pathLst>
              </a:custGeom>
              <a:solidFill>
                <a:srgbClr val="895273"/>
              </a:solidFill>
            </p:spPr>
          </p:sp>
        </p:grpSp>
      </p:grpSp>
      <p:sp>
        <p:nvSpPr>
          <p:cNvPr name="TextBox 92" id="92"/>
          <p:cNvSpPr txBox="true"/>
          <p:nvPr/>
        </p:nvSpPr>
        <p:spPr>
          <a:xfrm rot="0">
            <a:off x="12362686" y="5810091"/>
            <a:ext cx="1210406" cy="4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740">
                <a:solidFill>
                  <a:srgbClr val="000000"/>
                </a:solidFill>
                <a:ea typeface="Tlab 돋움 미디움"/>
              </a:rPr>
              <a:t>총164건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0185631" y="1948118"/>
            <a:ext cx="5495021" cy="4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740">
                <a:solidFill>
                  <a:srgbClr val="004CC7"/>
                </a:solidFill>
                <a:ea typeface="Tlab 돋움 미디움"/>
              </a:rPr>
              <a:t>선박으로부터의 배출로 인한 해양 오염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2293191" y="2400168"/>
            <a:ext cx="1279901" cy="4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740">
                <a:solidFill>
                  <a:srgbClr val="004CC7"/>
                </a:solidFill>
                <a:latin typeface="Tlab 돋움 미디움"/>
              </a:rPr>
              <a:t>(선종별)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500232" y="522050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lnTo>
                    <a:pt x="0" y="0"/>
                  </a:lnTo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9521" y="349072"/>
            <a:ext cx="6282226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Gothic A1 Bold"/>
              </a:rPr>
              <a:t>사업화 </a:t>
            </a:r>
            <a:r>
              <a:rPr lang="en-US" sz="8000">
                <a:solidFill>
                  <a:srgbClr val="12127D"/>
                </a:solidFill>
                <a:ea typeface="Gothic A1"/>
              </a:rPr>
              <a:t>가능성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74811"/>
            <a:ext cx="1442861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12127D"/>
                </a:solidFill>
                <a:ea typeface="Tlab 돋움 미디움"/>
              </a:rPr>
              <a:t>축적된 수질 데이터를 분석한 정보를 필요로 하는 기업,정부,개인에게 제공할 수 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9521" y="3814857"/>
            <a:ext cx="296946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41A4FF"/>
                </a:solidFill>
                <a:latin typeface="TDTD평고딕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92709" y="3814857"/>
            <a:ext cx="296946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41A4FF"/>
                </a:solidFill>
                <a:latin typeface="TDTD평고딕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5306" y="3814857"/>
            <a:ext cx="296946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41A4FF"/>
                </a:solidFill>
                <a:latin typeface="TDTD평고딕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1169" y="5062632"/>
            <a:ext cx="37131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12127D"/>
                </a:solidFill>
                <a:ea typeface="Tlab 돋움 미디움"/>
              </a:rPr>
              <a:t>기업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9521" y="5767482"/>
            <a:ext cx="3563600" cy="297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8">
                <a:solidFill>
                  <a:srgbClr val="0D0D50"/>
                </a:solidFill>
                <a:ea typeface="Tlab 돋움 레귤러"/>
              </a:rPr>
              <a:t>위성 기반 데이터와 분석 솔루션을 제공하는 국제 기업인 Spire Global과 협업중인 국내 회사의 </a:t>
            </a:r>
          </a:p>
          <a:p>
            <a:pPr marL="0" indent="0" lvl="0">
              <a:lnSpc>
                <a:spcPts val="3974"/>
              </a:lnSpc>
              <a:spcBef>
                <a:spcPct val="0"/>
              </a:spcBef>
            </a:pPr>
            <a:r>
              <a:rPr lang="en-US" sz="2838">
                <a:solidFill>
                  <a:srgbClr val="0D0D50"/>
                </a:solidFill>
                <a:ea typeface="Tlab 돋움 레귤러"/>
              </a:rPr>
              <a:t>기술 영업팀에게 제품을 소개.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0153" y="5057869"/>
            <a:ext cx="371319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12127D"/>
                </a:solidFill>
                <a:ea typeface="Tlab 돋움 미디움"/>
              </a:rPr>
              <a:t>정부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5306" y="5757957"/>
            <a:ext cx="3401804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D0D50"/>
                </a:solidFill>
                <a:ea typeface="Tlab 돋움 레귤러"/>
              </a:rPr>
              <a:t>오염수 방류 이후 바다 수질에 대한 신뢰성 있는 데이터의 필요성이 증가한 정부에게 </a:t>
            </a:r>
            <a:r>
              <a:rPr lang="en-US" sz="2700">
                <a:solidFill>
                  <a:srgbClr val="0D0D50"/>
                </a:solidFill>
                <a:ea typeface="Tlab 돋움 레귤러"/>
              </a:rPr>
              <a:t>실시간 수질 데이터 제공, 협업하여 공익 목적의 사업 또한 진행할 수 있음.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94900" y="5067394"/>
            <a:ext cx="37131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12127D"/>
                </a:solidFill>
                <a:ea typeface="Tlab 돋움 미디움"/>
              </a:rPr>
              <a:t>개인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92709" y="5757957"/>
            <a:ext cx="4015389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D0D50"/>
                </a:solidFill>
                <a:ea typeface="Tlab 돋움 레귤러"/>
              </a:rPr>
              <a:t>소비자들에게 수질이 좋은 구역에서 잡힌 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0D0D50"/>
                </a:solidFill>
                <a:ea typeface="Tlab 돋움 레귤러"/>
              </a:rPr>
              <a:t>수산품들을 제시하여 </a:t>
            </a:r>
          </a:p>
          <a:p>
            <a:pPr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D0D50"/>
                </a:solidFill>
                <a:ea typeface="Tlab 돋움 레귤러"/>
              </a:rPr>
              <a:t>가능한한 질좋은 수산품들을 소개할 수 있다.</a:t>
            </a:r>
          </a:p>
        </p:txBody>
      </p:sp>
      <p:grpSp>
        <p:nvGrpSpPr>
          <p:cNvPr name="Group 16" id="16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76"/>
                  </a:solidFill>
                  <a:latin typeface="Nanum Square Bold"/>
                </a:rPr>
                <a:t>1`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-927847" y="2011185"/>
            <a:ext cx="6910942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144000" y="0"/>
            <a:ext cx="0" cy="10287000"/>
          </a:xfrm>
          <a:prstGeom prst="line">
            <a:avLst/>
          </a:prstGeom>
          <a:ln cap="flat" w="952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5143500"/>
            <a:ext cx="18288000" cy="0"/>
          </a:xfrm>
          <a:prstGeom prst="line">
            <a:avLst/>
          </a:prstGeom>
          <a:ln cap="flat" w="952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-9322318">
            <a:off x="17412312" y="7293581"/>
            <a:ext cx="5101593" cy="5731459"/>
            <a:chOff x="0" y="0"/>
            <a:chExt cx="1343629" cy="1509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704691">
            <a:off x="-1052931" y="-1907336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832823" y="612304"/>
            <a:ext cx="1532563" cy="406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81"/>
              </a:lnSpc>
              <a:spcBef>
                <a:spcPct val="0"/>
              </a:spcBef>
            </a:pPr>
            <a:r>
              <a:rPr lang="en-US" sz="25139">
                <a:solidFill>
                  <a:srgbClr val="41A4FF"/>
                </a:solidFill>
                <a:latin typeface="Tlab 돋움 미디움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20749" y="750908"/>
            <a:ext cx="1614964" cy="406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29"/>
              </a:lnSpc>
              <a:spcBef>
                <a:spcPct val="0"/>
              </a:spcBef>
            </a:pPr>
            <a:r>
              <a:rPr lang="en-US" sz="25099">
                <a:solidFill>
                  <a:srgbClr val="5898FF"/>
                </a:solidFill>
                <a:latin typeface="Tlab 돋움 미디움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32823" y="5376863"/>
            <a:ext cx="1966912" cy="406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0"/>
              </a:lnSpc>
              <a:spcBef>
                <a:spcPct val="0"/>
              </a:spcBef>
            </a:pPr>
            <a:r>
              <a:rPr lang="en-US" sz="25100">
                <a:solidFill>
                  <a:srgbClr val="64DAFF"/>
                </a:solidFill>
                <a:latin typeface="Tlab 돋움 미디움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83067" y="5319713"/>
            <a:ext cx="1966912" cy="406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0"/>
              </a:lnSpc>
              <a:spcBef>
                <a:spcPct val="0"/>
              </a:spcBef>
            </a:pPr>
            <a:r>
              <a:rPr lang="en-US" sz="25100">
                <a:solidFill>
                  <a:srgbClr val="6CE5E8"/>
                </a:solidFill>
                <a:latin typeface="Tlab 돋움 미디움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02463" y="1285133"/>
            <a:ext cx="1993553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Tlab 돋움 미디움"/>
              </a:rPr>
              <a:t>사업화 가능성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02463" y="6049327"/>
            <a:ext cx="923181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Tlab 돋움 미디움"/>
              </a:rPr>
              <a:t>적합성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30326" y="1285133"/>
            <a:ext cx="902345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Tlab 돋움 미디움"/>
              </a:rPr>
              <a:t>기술성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99072" y="6049327"/>
            <a:ext cx="93359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Tlab 돋움 미디움"/>
              </a:rPr>
              <a:t>독창성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30326" y="2031034"/>
            <a:ext cx="5943987" cy="1635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3"/>
              </a:lnSpc>
            </a:pPr>
            <a:r>
              <a:rPr lang="en-US" sz="3194">
                <a:solidFill>
                  <a:srgbClr val="000000"/>
                </a:solidFill>
                <a:ea typeface="Gothic A1"/>
              </a:rPr>
              <a:t>데이터가 입력되면 실시간으로</a:t>
            </a:r>
          </a:p>
          <a:p>
            <a:pPr algn="just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ea typeface="Gothic A1"/>
              </a:rPr>
              <a:t>앞서 소개한 시각화,수질 현황 등의</a:t>
            </a:r>
          </a:p>
          <a:p>
            <a:pPr algn="just">
              <a:lnSpc>
                <a:spcPts val="4153"/>
              </a:lnSpc>
              <a:spcBef>
                <a:spcPct val="0"/>
              </a:spcBef>
            </a:pPr>
            <a:r>
              <a:rPr lang="en-US" sz="3194">
                <a:solidFill>
                  <a:srgbClr val="000000"/>
                </a:solidFill>
                <a:ea typeface="Gothic A1"/>
              </a:rPr>
              <a:t>서비스를 제공할 수 있음.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06824" y="2031102"/>
            <a:ext cx="5119399" cy="16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ea typeface="Gothic A1"/>
              </a:rPr>
              <a:t>데이터와 기술을 필요로 하는</a:t>
            </a:r>
          </a:p>
          <a:p>
            <a:pPr algn="just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ea typeface="Gothic A1"/>
              </a:rPr>
              <a:t>정부,기업,개인에게 제공하는</a:t>
            </a:r>
          </a:p>
          <a:p>
            <a:pPr algn="just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Gothic A1"/>
              </a:rPr>
              <a:t>구독 서비스 사업 등의 가능성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9072" y="6655118"/>
            <a:ext cx="5808649" cy="21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Gothic A1"/>
              </a:rPr>
              <a:t>현재 정부가 제공하는 수질 데이터는 1년에 한번만 갱신되며 실시간으로 데이터를 수집,제공하는 플랫폼은 존재하지 않음.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02463" y="6655118"/>
            <a:ext cx="5808649" cy="320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ea typeface="Gothic A1"/>
              </a:rPr>
              <a:t>대회의 주제와 합치하는 AIS 기술을 활용하였으며 현 사회 문제와도 직결시켜 더 나은 미래를 만들기 위한 서비스를 개발</a:t>
            </a:r>
          </a:p>
          <a:p>
            <a:pPr algn="just">
              <a:lnSpc>
                <a:spcPts val="4160"/>
              </a:lnSpc>
            </a:pPr>
          </a:p>
          <a:p>
            <a:pPr algn="just">
              <a:lnSpc>
                <a:spcPts val="416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99294" y="204091"/>
            <a:ext cx="1245261" cy="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20"/>
              </a:lnSpc>
              <a:spcBef>
                <a:spcPct val="0"/>
              </a:spcBef>
            </a:pPr>
            <a:r>
              <a:rPr lang="en-US" sz="4683">
                <a:solidFill>
                  <a:srgbClr val="FFFFFF"/>
                </a:solidFill>
                <a:ea typeface="Gothic A1 Bold"/>
              </a:rPr>
              <a:t>정리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250727">
            <a:off x="9660193" y="2934912"/>
            <a:ext cx="9672766" cy="14704176"/>
            <a:chOff x="0" y="0"/>
            <a:chExt cx="2547560" cy="38727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7560" cy="3872705"/>
            </a:xfrm>
            <a:custGeom>
              <a:avLst/>
              <a:gdLst/>
              <a:ahLst/>
              <a:cxnLst/>
              <a:rect r="r" b="b" t="t" l="l"/>
              <a:pathLst>
                <a:path h="3872705" w="2547560">
                  <a:moveTo>
                    <a:pt x="0" y="0"/>
                  </a:moveTo>
                  <a:lnTo>
                    <a:pt x="2547560" y="0"/>
                  </a:lnTo>
                  <a:lnTo>
                    <a:pt x="2547560" y="3872705"/>
                  </a:lnTo>
                  <a:lnTo>
                    <a:pt x="0" y="3872705"/>
                  </a:lnTo>
                  <a:lnTo>
                    <a:pt x="0" y="0"/>
                  </a:lnTo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87805" y="2889009"/>
            <a:ext cx="4009911" cy="400991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044253" y="2945464"/>
            <a:ext cx="3897015" cy="3896999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2500" r="0" b="-1250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327543" y="3026300"/>
            <a:ext cx="4009911" cy="40099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4383991" y="3088843"/>
            <a:ext cx="3897015" cy="389699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825" t="0" r="-1768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-927847" y="2333625"/>
            <a:ext cx="5583142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771940" y="776689"/>
            <a:ext cx="375213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12127D"/>
                </a:solidFill>
                <a:ea typeface="TDTD평고딕"/>
              </a:rPr>
              <a:t>팀 소개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05318" y="7064786"/>
            <a:ext cx="465436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41A4FF"/>
                </a:solidFill>
                <a:ea typeface="TDTD평고딕"/>
              </a:rPr>
              <a:t>서형준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69252" y="7912511"/>
            <a:ext cx="4111753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12127D"/>
                </a:solidFill>
                <a:ea typeface="Tlab 돋움 레귤러"/>
              </a:rPr>
              <a:t>선문대 컴퓨터공학부 3학년</a:t>
            </a:r>
          </a:p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2127D"/>
                </a:solidFill>
                <a:ea typeface="Tlab 돋움 레귤러"/>
              </a:rPr>
              <a:t>풀스택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13519" y="7912511"/>
            <a:ext cx="4111753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12127D"/>
                </a:solidFill>
                <a:ea typeface="Tlab 돋움 레귤러"/>
              </a:rPr>
              <a:t>선문대 컴퓨터공학부 1학년</a:t>
            </a:r>
          </a:p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2127D"/>
                </a:solidFill>
                <a:ea typeface="Tlab 돋움 레귤러"/>
              </a:rPr>
              <a:t>풀스택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42216" y="7017161"/>
            <a:ext cx="465436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41A4FF"/>
                </a:solidFill>
                <a:ea typeface="TDTD평고딕"/>
              </a:rPr>
              <a:t>우에노고홍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901985" y="-3862212"/>
            <a:ext cx="16947792" cy="6899353"/>
          </a:xfrm>
          <a:custGeom>
            <a:avLst/>
            <a:gdLst/>
            <a:ahLst/>
            <a:cxnLst/>
            <a:rect r="r" b="b" t="t" l="l"/>
            <a:pathLst>
              <a:path h="6899353" w="16947792">
                <a:moveTo>
                  <a:pt x="16947792" y="0"/>
                </a:moveTo>
                <a:lnTo>
                  <a:pt x="0" y="0"/>
                </a:lnTo>
                <a:lnTo>
                  <a:pt x="0" y="6899353"/>
                </a:lnTo>
                <a:lnTo>
                  <a:pt x="16947792" y="6899353"/>
                </a:lnTo>
                <a:lnTo>
                  <a:pt x="16947792" y="0"/>
                </a:lnTo>
                <a:close/>
              </a:path>
            </a:pathLst>
          </a:custGeom>
          <a:blipFill>
            <a:blip r:embed="rId3"/>
            <a:stretch>
              <a:fillRect l="-15631" t="-15555" r="-17292" b="-289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6557" y="3520947"/>
            <a:ext cx="4930294" cy="33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03"/>
              </a:lnSpc>
            </a:pPr>
            <a:r>
              <a:rPr lang="en-US" sz="4199">
                <a:solidFill>
                  <a:srgbClr val="12127D"/>
                </a:solidFill>
                <a:latin typeface="Gothic A1 Bold"/>
              </a:rPr>
              <a:t>01. 개발 동기</a:t>
            </a:r>
          </a:p>
          <a:p>
            <a:pPr>
              <a:lnSpc>
                <a:spcPts val="8903"/>
              </a:lnSpc>
            </a:pPr>
            <a:r>
              <a:rPr lang="en-US" sz="4199">
                <a:solidFill>
                  <a:srgbClr val="12127D"/>
                </a:solidFill>
                <a:latin typeface="Gothic A1 Bold"/>
              </a:rPr>
              <a:t>02. 대응 방안</a:t>
            </a:r>
          </a:p>
          <a:p>
            <a:pPr algn="l" marL="0" indent="0" lvl="0">
              <a:lnSpc>
                <a:spcPts val="8903"/>
              </a:lnSpc>
            </a:pPr>
            <a:r>
              <a:rPr lang="en-US" sz="4199">
                <a:solidFill>
                  <a:srgbClr val="12127D"/>
                </a:solidFill>
                <a:latin typeface="Gothic A1 Bold"/>
              </a:rPr>
              <a:t>03. 서비스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95751" y="5457652"/>
            <a:ext cx="5451390" cy="33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03"/>
              </a:lnSpc>
            </a:pPr>
            <a:r>
              <a:rPr lang="en-US" sz="4199">
                <a:solidFill>
                  <a:srgbClr val="12127D"/>
                </a:solidFill>
                <a:latin typeface="Gothic A1 Bold"/>
              </a:rPr>
              <a:t>04. 기대 효과</a:t>
            </a:r>
          </a:p>
          <a:p>
            <a:pPr>
              <a:lnSpc>
                <a:spcPts val="8903"/>
              </a:lnSpc>
            </a:pPr>
            <a:r>
              <a:rPr lang="en-US" sz="4199">
                <a:solidFill>
                  <a:srgbClr val="12127D"/>
                </a:solidFill>
                <a:latin typeface="Gothic A1 Bold"/>
              </a:rPr>
              <a:t>05. 시연 영상</a:t>
            </a:r>
          </a:p>
          <a:p>
            <a:pPr algn="l" marL="0" indent="0" lvl="0">
              <a:lnSpc>
                <a:spcPts val="8903"/>
              </a:lnSpc>
            </a:pPr>
            <a:r>
              <a:rPr lang="en-US" sz="4199">
                <a:solidFill>
                  <a:srgbClr val="12127D"/>
                </a:solidFill>
                <a:latin typeface="Gothic A1 Bold"/>
              </a:rPr>
              <a:t>06. 요약</a:t>
            </a:r>
          </a:p>
        </p:txBody>
      </p:sp>
      <p:sp>
        <p:nvSpPr>
          <p:cNvPr name="AutoShape 5" id="5"/>
          <p:cNvSpPr/>
          <p:nvPr/>
        </p:nvSpPr>
        <p:spPr>
          <a:xfrm>
            <a:off x="7547488" y="9258300"/>
            <a:ext cx="8965716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9436646">
            <a:off x="14467724" y="-4438627"/>
            <a:ext cx="14386078" cy="16958621"/>
            <a:chOff x="0" y="0"/>
            <a:chExt cx="3788926" cy="44664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88926" cy="4466468"/>
            </a:xfrm>
            <a:custGeom>
              <a:avLst/>
              <a:gdLst/>
              <a:ahLst/>
              <a:cxnLst/>
              <a:rect r="r" b="b" t="t" l="l"/>
              <a:pathLst>
                <a:path h="4466468" w="3788926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lnTo>
                    <a:pt x="0" y="0"/>
                  </a:lnTo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9436646">
            <a:off x="15056361" y="-4482113"/>
            <a:ext cx="14160914" cy="16958621"/>
            <a:chOff x="0" y="0"/>
            <a:chExt cx="3729623" cy="44664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29624" cy="4466468"/>
            </a:xfrm>
            <a:custGeom>
              <a:avLst/>
              <a:gdLst/>
              <a:ahLst/>
              <a:cxnLst/>
              <a:rect r="r" b="b" t="t" l="l"/>
              <a:pathLst>
                <a:path h="4466468" w="3729624">
                  <a:moveTo>
                    <a:pt x="0" y="0"/>
                  </a:moveTo>
                  <a:lnTo>
                    <a:pt x="3729624" y="0"/>
                  </a:lnTo>
                  <a:lnTo>
                    <a:pt x="3729624" y="4466468"/>
                  </a:lnTo>
                  <a:lnTo>
                    <a:pt x="0" y="4466468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013260" y="762000"/>
            <a:ext cx="3417002" cy="163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ea typeface="Gothic A1 Bold"/>
              </a:rPr>
              <a:t>목차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-2145132" y="7522220"/>
            <a:ext cx="8379426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3477392">
            <a:off x="-2550796" y="-4766807"/>
            <a:ext cx="5101593" cy="9533614"/>
            <a:chOff x="0" y="0"/>
            <a:chExt cx="1343629" cy="25109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3629" cy="2510910"/>
            </a:xfrm>
            <a:custGeom>
              <a:avLst/>
              <a:gdLst/>
              <a:ahLst/>
              <a:cxnLst/>
              <a:rect r="r" b="b" t="t" l="l"/>
              <a:pathLst>
                <a:path h="251091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lnTo>
                    <a:pt x="0" y="0"/>
                  </a:lnTo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5607" y="0"/>
            <a:ext cx="8902393" cy="10287000"/>
            <a:chOff x="0" y="0"/>
            <a:chExt cx="23446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46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44663">
                  <a:moveTo>
                    <a:pt x="0" y="0"/>
                  </a:moveTo>
                  <a:lnTo>
                    <a:pt x="2344663" y="0"/>
                  </a:lnTo>
                  <a:lnTo>
                    <a:pt x="2344663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83593">
            <a:off x="-5478135" y="-4073404"/>
            <a:ext cx="15452329" cy="18891008"/>
            <a:chOff x="0" y="0"/>
            <a:chExt cx="4069749" cy="49754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9749" cy="4975409"/>
            </a:xfrm>
            <a:custGeom>
              <a:avLst/>
              <a:gdLst/>
              <a:ahLst/>
              <a:cxnLst/>
              <a:rect r="r" b="b" t="t" l="l"/>
              <a:pathLst>
                <a:path h="4975409" w="4069749">
                  <a:moveTo>
                    <a:pt x="0" y="0"/>
                  </a:moveTo>
                  <a:lnTo>
                    <a:pt x="4069749" y="0"/>
                  </a:lnTo>
                  <a:lnTo>
                    <a:pt x="4069749" y="4975409"/>
                  </a:lnTo>
                  <a:lnTo>
                    <a:pt x="0" y="4975409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6869335">
            <a:off x="7276686" y="-3024512"/>
            <a:ext cx="5101593" cy="4374576"/>
            <a:chOff x="0" y="0"/>
            <a:chExt cx="1343629" cy="11521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3629" cy="1152152"/>
            </a:xfrm>
            <a:custGeom>
              <a:avLst/>
              <a:gdLst/>
              <a:ahLst/>
              <a:cxnLst/>
              <a:rect r="r" b="b" t="t" l="l"/>
              <a:pathLst>
                <a:path h="1152152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152152"/>
                  </a:lnTo>
                  <a:lnTo>
                    <a:pt x="0" y="1152152"/>
                  </a:lnTo>
                  <a:lnTo>
                    <a:pt x="0" y="0"/>
                  </a:lnTo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-5054673" y="2144253"/>
            <a:ext cx="86431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8757922" y="2129965"/>
            <a:ext cx="9366073" cy="5662067"/>
            <a:chOff x="0" y="0"/>
            <a:chExt cx="2466785" cy="14912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66785" cy="1491244"/>
            </a:xfrm>
            <a:custGeom>
              <a:avLst/>
              <a:gdLst/>
              <a:ahLst/>
              <a:cxnLst/>
              <a:rect r="r" b="b" t="t" l="l"/>
              <a:pathLst>
                <a:path h="1491244" w="2466785">
                  <a:moveTo>
                    <a:pt x="42156" y="0"/>
                  </a:moveTo>
                  <a:lnTo>
                    <a:pt x="2424628" y="0"/>
                  </a:lnTo>
                  <a:cubicBezTo>
                    <a:pt x="2447910" y="0"/>
                    <a:pt x="2466785" y="18874"/>
                    <a:pt x="2466785" y="42156"/>
                  </a:cubicBezTo>
                  <a:lnTo>
                    <a:pt x="2466785" y="1449088"/>
                  </a:lnTo>
                  <a:cubicBezTo>
                    <a:pt x="2466785" y="1460268"/>
                    <a:pt x="2462343" y="1470991"/>
                    <a:pt x="2454437" y="1478897"/>
                  </a:cubicBezTo>
                  <a:cubicBezTo>
                    <a:pt x="2446531" y="1486803"/>
                    <a:pt x="2435809" y="1491244"/>
                    <a:pt x="2424628" y="1491244"/>
                  </a:cubicBezTo>
                  <a:lnTo>
                    <a:pt x="42156" y="1491244"/>
                  </a:lnTo>
                  <a:cubicBezTo>
                    <a:pt x="18874" y="1491244"/>
                    <a:pt x="0" y="1472370"/>
                    <a:pt x="0" y="1449088"/>
                  </a:cubicBezTo>
                  <a:lnTo>
                    <a:pt x="0" y="42156"/>
                  </a:lnTo>
                  <a:cubicBezTo>
                    <a:pt x="0" y="30976"/>
                    <a:pt x="4441" y="20253"/>
                    <a:pt x="12347" y="12347"/>
                  </a:cubicBezTo>
                  <a:cubicBezTo>
                    <a:pt x="20253" y="4441"/>
                    <a:pt x="30976" y="0"/>
                    <a:pt x="421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57" t="0" r="657" b="0"/>
          <a:stretch>
            <a:fillRect/>
          </a:stretch>
        </p:blipFill>
        <p:spPr>
          <a:xfrm flipH="false" flipV="false" rot="0">
            <a:off x="8931794" y="2390775"/>
            <a:ext cx="9018329" cy="5140448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467142" y="3340185"/>
            <a:ext cx="7093160" cy="1844773"/>
            <a:chOff x="0" y="0"/>
            <a:chExt cx="1868157" cy="4858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68157" cy="485866"/>
            </a:xfrm>
            <a:custGeom>
              <a:avLst/>
              <a:gdLst/>
              <a:ahLst/>
              <a:cxnLst/>
              <a:rect r="r" b="b" t="t" l="l"/>
              <a:pathLst>
                <a:path h="485866" w="1868157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499"/>
                </a:lnSpc>
              </a:pPr>
            </a:p>
            <a:p>
              <a:pPr algn="just">
                <a:lnSpc>
                  <a:spcPts val="3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48655" y="514350"/>
            <a:ext cx="464537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Gothic A1 Bold"/>
              </a:rPr>
              <a:t>개발</a:t>
            </a:r>
            <a:r>
              <a:rPr lang="en-US" sz="8000">
                <a:solidFill>
                  <a:srgbClr val="FFFFFF"/>
                </a:solidFill>
                <a:latin typeface="Gothic A1"/>
              </a:rPr>
              <a:t> 동기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9910" y="2362200"/>
            <a:ext cx="713780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ea typeface="Tlab 돋움 미디움"/>
              </a:rPr>
              <a:t>현재 가장 대두되고 있는 수질 논란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54967" y="9499795"/>
            <a:ext cx="4514402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41A4FF"/>
                </a:solidFill>
                <a:ea typeface="Tlab 돋움 미디움 Italics"/>
              </a:rPr>
              <a:t>출처: YTN 뉴스 2023/8/25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67142" y="5372100"/>
            <a:ext cx="7093160" cy="1844773"/>
            <a:chOff x="0" y="0"/>
            <a:chExt cx="1868157" cy="48586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68157" cy="485866"/>
            </a:xfrm>
            <a:custGeom>
              <a:avLst/>
              <a:gdLst/>
              <a:ahLst/>
              <a:cxnLst/>
              <a:rect r="r" b="b" t="t" l="l"/>
              <a:pathLst>
                <a:path h="485866" w="1868157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67142" y="7445473"/>
            <a:ext cx="7093160" cy="1844773"/>
            <a:chOff x="0" y="0"/>
            <a:chExt cx="1868157" cy="48586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68157" cy="485866"/>
            </a:xfrm>
            <a:custGeom>
              <a:avLst/>
              <a:gdLst/>
              <a:ahLst/>
              <a:cxnLst/>
              <a:rect r="r" b="b" t="t" l="l"/>
              <a:pathLst>
                <a:path h="485866" w="1868157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34601" y="3870911"/>
            <a:ext cx="1076701" cy="66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원인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9910" y="5944284"/>
            <a:ext cx="1548120" cy="66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문제점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4601" y="8040062"/>
            <a:ext cx="1076701" cy="66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이유</a:t>
            </a:r>
          </a:p>
        </p:txBody>
      </p:sp>
      <p:sp>
        <p:nvSpPr>
          <p:cNvPr name="AutoShape 31" id="31"/>
          <p:cNvSpPr/>
          <p:nvPr/>
        </p:nvSpPr>
        <p:spPr>
          <a:xfrm flipH="true" flipV="true">
            <a:off x="2305179" y="3603796"/>
            <a:ext cx="0" cy="12346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2305179" y="7792032"/>
            <a:ext cx="0" cy="12346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2305179" y="5677168"/>
            <a:ext cx="0" cy="12346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2689939" y="5783311"/>
            <a:ext cx="4092029" cy="9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99">
                <a:solidFill>
                  <a:srgbClr val="000000"/>
                </a:solidFill>
                <a:ea typeface="Gothic A1 Semi-Bold"/>
              </a:rPr>
              <a:t>수질이 실제로 어떻게 되어가고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000000"/>
                </a:solidFill>
                <a:latin typeface="Gothic A1 Semi-Bold"/>
              </a:rPr>
              <a:t> 있는지 알 방법이 없음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42555" y="3751397"/>
            <a:ext cx="4673665" cy="9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000000"/>
                </a:solidFill>
                <a:ea typeface="Gothic A1 Semi-Bold"/>
              </a:rPr>
              <a:t>오염수 방류로 인한 연근해 수질에 대한 관심과 불안감 증가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00817" y="8117250"/>
            <a:ext cx="3557141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000000"/>
                </a:solidFill>
                <a:ea typeface="Gothic A1 Semi-Bold"/>
              </a:rPr>
              <a:t>수질 현황 파악 수단의 부재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5607" y="0"/>
            <a:ext cx="8902393" cy="10287000"/>
            <a:chOff x="0" y="0"/>
            <a:chExt cx="23446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46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44663">
                  <a:moveTo>
                    <a:pt x="0" y="0"/>
                  </a:moveTo>
                  <a:lnTo>
                    <a:pt x="2344663" y="0"/>
                  </a:lnTo>
                  <a:lnTo>
                    <a:pt x="2344663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478135" y="-4073404"/>
            <a:ext cx="14863742" cy="18891008"/>
            <a:chOff x="0" y="0"/>
            <a:chExt cx="3914730" cy="49754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4730" cy="4975409"/>
            </a:xfrm>
            <a:custGeom>
              <a:avLst/>
              <a:gdLst/>
              <a:ahLst/>
              <a:cxnLst/>
              <a:rect r="r" b="b" t="t" l="l"/>
              <a:pathLst>
                <a:path h="4975409" w="3914730">
                  <a:moveTo>
                    <a:pt x="0" y="0"/>
                  </a:moveTo>
                  <a:lnTo>
                    <a:pt x="3914730" y="0"/>
                  </a:lnTo>
                  <a:lnTo>
                    <a:pt x="3914730" y="4975409"/>
                  </a:lnTo>
                  <a:lnTo>
                    <a:pt x="0" y="4975409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5054673" y="2144253"/>
            <a:ext cx="86431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699910" y="3340185"/>
            <a:ext cx="7093160" cy="1844773"/>
            <a:chOff x="0" y="0"/>
            <a:chExt cx="1868157" cy="485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8157" cy="485866"/>
            </a:xfrm>
            <a:custGeom>
              <a:avLst/>
              <a:gdLst/>
              <a:ahLst/>
              <a:cxnLst/>
              <a:rect r="r" b="b" t="t" l="l"/>
              <a:pathLst>
                <a:path h="485866" w="1868157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499"/>
                </a:lnSpc>
              </a:pPr>
            </a:p>
            <a:p>
              <a:pPr algn="just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9910" y="5372100"/>
            <a:ext cx="7093160" cy="1844773"/>
            <a:chOff x="0" y="0"/>
            <a:chExt cx="1868157" cy="4858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68157" cy="485866"/>
            </a:xfrm>
            <a:custGeom>
              <a:avLst/>
              <a:gdLst/>
              <a:ahLst/>
              <a:cxnLst/>
              <a:rect r="r" b="b" t="t" l="l"/>
              <a:pathLst>
                <a:path h="485866" w="1868157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9910" y="7413527"/>
            <a:ext cx="7093160" cy="1844773"/>
            <a:chOff x="0" y="0"/>
            <a:chExt cx="1868157" cy="4858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8157" cy="485866"/>
            </a:xfrm>
            <a:custGeom>
              <a:avLst/>
              <a:gdLst/>
              <a:ahLst/>
              <a:cxnLst/>
              <a:rect r="r" b="b" t="t" l="l"/>
              <a:pathLst>
                <a:path h="485866" w="1868157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H="true" flipV="true">
            <a:off x="2305179" y="3603796"/>
            <a:ext cx="0" cy="12346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2305179" y="7792032"/>
            <a:ext cx="0" cy="12346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 flipV="true">
            <a:off x="2305179" y="5677168"/>
            <a:ext cx="0" cy="12346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9747557" y="0"/>
            <a:ext cx="8109362" cy="10287000"/>
          </a:xfrm>
          <a:custGeom>
            <a:avLst/>
            <a:gdLst/>
            <a:ahLst/>
            <a:cxnLst/>
            <a:rect r="r" b="b" t="t" l="l"/>
            <a:pathLst>
              <a:path h="10287000" w="8109362">
                <a:moveTo>
                  <a:pt x="0" y="0"/>
                </a:moveTo>
                <a:lnTo>
                  <a:pt x="8109362" y="0"/>
                </a:lnTo>
                <a:lnTo>
                  <a:pt x="81093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48655" y="514350"/>
            <a:ext cx="464537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Gothic A1 Bold"/>
              </a:rPr>
              <a:t>개발</a:t>
            </a:r>
            <a:r>
              <a:rPr lang="en-US" sz="8000">
                <a:solidFill>
                  <a:srgbClr val="FFFFFF"/>
                </a:solidFill>
                <a:latin typeface="Gothic A1"/>
              </a:rPr>
              <a:t> 동기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57529" y="9467850"/>
            <a:ext cx="4514402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41A4FF"/>
                </a:solidFill>
                <a:ea typeface="Tlab 돋움 미디움 Italics"/>
              </a:rPr>
              <a:t>출처: 다음 매일 경제 2023/8/24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8655" y="3870911"/>
            <a:ext cx="1076701" cy="66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원인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5119" y="5952075"/>
            <a:ext cx="1548120" cy="66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문제점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0829" y="7985711"/>
            <a:ext cx="1076701" cy="66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이유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05246" y="6010177"/>
            <a:ext cx="5185842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000000"/>
                </a:solidFill>
                <a:ea typeface="Gothic A1 Semi-Bold"/>
              </a:rPr>
              <a:t>법의 망을 피해가는 오염수 방류 업체들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08074" y="3968750"/>
            <a:ext cx="3980185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000000"/>
                </a:solidFill>
                <a:ea typeface="Gothic A1 Semi-Bold"/>
              </a:rPr>
              <a:t>사회에 팽배한 무단 방류 업체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55153" y="8117250"/>
            <a:ext cx="4756398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000000"/>
                </a:solidFill>
                <a:ea typeface="Gothic A1 Semi-Bold"/>
              </a:rPr>
              <a:t>곧바로</a:t>
            </a:r>
            <a:r>
              <a:rPr lang="en-US" sz="2499" spc="-99">
                <a:solidFill>
                  <a:srgbClr val="000000"/>
                </a:solidFill>
                <a:latin typeface="Gothic A1 Semi-Bold"/>
              </a:rPr>
              <a:t> 파악하기 어려운 오염수 방류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9910" y="2359110"/>
            <a:ext cx="715463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ea typeface="Tlab 돋움 미디움"/>
              </a:rPr>
              <a:t>현재 가장 대두되고 있는 국내 수질 오염 문제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16446831" cy="20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ea typeface="Gothic A1"/>
              </a:rPr>
              <a:t>대응 방안</a:t>
            </a:r>
          </a:p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ea typeface="Gothic A1 Heavy"/>
              </a:rPr>
              <a:t>실시간으로 갱신되는 수질 현황 파악 서비스</a:t>
            </a:r>
          </a:p>
        </p:txBody>
      </p:sp>
      <p:sp>
        <p:nvSpPr>
          <p:cNvPr name="AutoShape 3" id="3"/>
          <p:cNvSpPr/>
          <p:nvPr/>
        </p:nvSpPr>
        <p:spPr>
          <a:xfrm>
            <a:off x="7257937" y="1298082"/>
            <a:ext cx="10001363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174820" y="4123348"/>
            <a:ext cx="4166235" cy="416623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>
                <a:alpha val="6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02695" y="4127920"/>
            <a:ext cx="4166235" cy="416623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>
                <a:alpha val="4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2085224" y="6168365"/>
            <a:ext cx="280117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5857349" y="6168365"/>
            <a:ext cx="280117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8946945" y="4123348"/>
            <a:ext cx="4166235" cy="416623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>
                <a:alpha val="8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9629474" y="6168365"/>
            <a:ext cx="2801176" cy="0"/>
          </a:xfrm>
          <a:prstGeom prst="line">
            <a:avLst/>
          </a:prstGeom>
          <a:ln cap="flat" w="38100">
            <a:solidFill>
              <a:srgbClr val="5898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2719070" y="4123348"/>
            <a:ext cx="4166235" cy="416623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13401600" y="6168365"/>
            <a:ext cx="2801176" cy="0"/>
          </a:xfrm>
          <a:prstGeom prst="line">
            <a:avLst/>
          </a:prstGeom>
          <a:ln cap="flat" w="38100">
            <a:solidFill>
              <a:srgbClr val="589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-5400000">
            <a:off x="5071875" y="5994799"/>
            <a:ext cx="618021" cy="385233"/>
          </a:xfrm>
          <a:custGeom>
            <a:avLst/>
            <a:gdLst/>
            <a:ahLst/>
            <a:cxnLst/>
            <a:rect r="r" b="b" t="t" l="l"/>
            <a:pathLst>
              <a:path h="385233" w="618021">
                <a:moveTo>
                  <a:pt x="0" y="0"/>
                </a:moveTo>
                <a:lnTo>
                  <a:pt x="618021" y="0"/>
                </a:lnTo>
                <a:lnTo>
                  <a:pt x="618021" y="385233"/>
                </a:lnTo>
                <a:lnTo>
                  <a:pt x="0" y="38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8834990" y="5994799"/>
            <a:ext cx="618021" cy="385233"/>
          </a:xfrm>
          <a:custGeom>
            <a:avLst/>
            <a:gdLst/>
            <a:ahLst/>
            <a:cxnLst/>
            <a:rect r="r" b="b" t="t" l="l"/>
            <a:pathLst>
              <a:path h="385233" w="618021">
                <a:moveTo>
                  <a:pt x="0" y="0"/>
                </a:moveTo>
                <a:lnTo>
                  <a:pt x="618020" y="0"/>
                </a:lnTo>
                <a:lnTo>
                  <a:pt x="618020" y="385233"/>
                </a:lnTo>
                <a:lnTo>
                  <a:pt x="0" y="38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2619434" y="6018421"/>
            <a:ext cx="618021" cy="385233"/>
          </a:xfrm>
          <a:custGeom>
            <a:avLst/>
            <a:gdLst/>
            <a:ahLst/>
            <a:cxnLst/>
            <a:rect r="r" b="b" t="t" l="l"/>
            <a:pathLst>
              <a:path h="385233" w="618021">
                <a:moveTo>
                  <a:pt x="0" y="0"/>
                </a:moveTo>
                <a:lnTo>
                  <a:pt x="618021" y="0"/>
                </a:lnTo>
                <a:lnTo>
                  <a:pt x="618021" y="385233"/>
                </a:lnTo>
                <a:lnTo>
                  <a:pt x="0" y="38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02695" y="4172880"/>
            <a:ext cx="971108" cy="97110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894347" y="5263490"/>
            <a:ext cx="318293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spc="-112">
                <a:solidFill>
                  <a:srgbClr val="FFFFFF"/>
                </a:solidFill>
                <a:latin typeface="Gothic A1 Ultra-Bold"/>
              </a:rPr>
              <a:t>AIS를 활용하여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ea typeface="Gothic A1 Ultra-Bold"/>
              </a:rPr>
              <a:t>수질 데이터를 전송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94347" y="6362465"/>
            <a:ext cx="318293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배에 설치한 센서로 측정한</a:t>
            </a:r>
          </a:p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수질 데이터를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배의 위치 정보와 함께 전송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66472" y="5486165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ea typeface="Gothic A1 Ultra-Bold"/>
              </a:rPr>
              <a:t>데이터 시각화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66472" y="6362465"/>
            <a:ext cx="318293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받은 데이터들이 한눈에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들어오도록 도표 등으로시각화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38597" y="5486165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ea typeface="Gothic A1 Ultra-Bold"/>
              </a:rPr>
              <a:t>데이터 분석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38597" y="6362465"/>
            <a:ext cx="318293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수집한 수질 데이터들을 분석하여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여러 분야로 활용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10723" y="5682590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ea typeface="Gothic A1 Ultra-Bold"/>
              </a:rPr>
              <a:t>대량의 데이터 축적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210723" y="6362465"/>
            <a:ext cx="318293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오랜기간 축적된 데이터들로</a:t>
            </a:r>
          </a:p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향후 수질 예측 시뮬레이션의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기반이 될 수 있음.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5380885" y="4166186"/>
            <a:ext cx="977314" cy="97731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049978" y="4172880"/>
            <a:ext cx="977314" cy="977314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912943" y="4172880"/>
            <a:ext cx="977314" cy="977314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726531" y="4083891"/>
            <a:ext cx="323435" cy="93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8"/>
              </a:lnSpc>
              <a:spcBef>
                <a:spcPct val="0"/>
              </a:spcBef>
            </a:pPr>
            <a:r>
              <a:rPr lang="en-US" sz="4756" spc="-190">
                <a:solidFill>
                  <a:srgbClr val="FFFFFF"/>
                </a:solidFill>
                <a:latin typeface="Gothic A1 Semi-Bold"/>
              </a:rPr>
              <a:t>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695632" y="4090586"/>
            <a:ext cx="323435" cy="93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8"/>
              </a:lnSpc>
              <a:spcBef>
                <a:spcPct val="0"/>
              </a:spcBef>
            </a:pPr>
            <a:r>
              <a:rPr lang="en-US" sz="4756" spc="-190">
                <a:solidFill>
                  <a:srgbClr val="FFFFFF"/>
                </a:solidFill>
                <a:latin typeface="Gothic A1 Semi-Bold"/>
              </a:rPr>
              <a:t>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376917" y="4090586"/>
            <a:ext cx="323435" cy="93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8"/>
              </a:lnSpc>
              <a:spcBef>
                <a:spcPct val="0"/>
              </a:spcBef>
            </a:pPr>
            <a:r>
              <a:rPr lang="en-US" sz="4756" spc="-190">
                <a:solidFill>
                  <a:srgbClr val="FFFFFF"/>
                </a:solidFill>
                <a:latin typeface="Gothic A1 Semi-Bold"/>
              </a:rPr>
              <a:t>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239882" y="4090586"/>
            <a:ext cx="323435" cy="93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8"/>
              </a:lnSpc>
              <a:spcBef>
                <a:spcPct val="0"/>
              </a:spcBef>
            </a:pPr>
            <a:r>
              <a:rPr lang="en-US" sz="4756" spc="-190">
                <a:solidFill>
                  <a:srgbClr val="FFFFFF"/>
                </a:solidFill>
                <a:latin typeface="Gothic A1 Semi-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lnTo>
                    <a:pt x="0" y="0"/>
                  </a:lnTo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1385057" y="2347912"/>
            <a:ext cx="86431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lnTo>
                    <a:pt x="0" y="0"/>
                  </a:lnTo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150550" y="0"/>
            <a:ext cx="5408493" cy="3500770"/>
          </a:xfrm>
          <a:custGeom>
            <a:avLst/>
            <a:gdLst/>
            <a:ahLst/>
            <a:cxnLst/>
            <a:rect r="r" b="b" t="t" l="l"/>
            <a:pathLst>
              <a:path h="3500770" w="5408493">
                <a:moveTo>
                  <a:pt x="0" y="0"/>
                </a:moveTo>
                <a:lnTo>
                  <a:pt x="5408493" y="0"/>
                </a:lnTo>
                <a:lnTo>
                  <a:pt x="5408493" y="3500770"/>
                </a:lnTo>
                <a:lnTo>
                  <a:pt x="0" y="350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38079" y="3500770"/>
            <a:ext cx="1661003" cy="1661003"/>
          </a:xfrm>
          <a:custGeom>
            <a:avLst/>
            <a:gdLst/>
            <a:ahLst/>
            <a:cxnLst/>
            <a:rect r="r" b="b" t="t" l="l"/>
            <a:pathLst>
              <a:path h="1661003" w="1661003">
                <a:moveTo>
                  <a:pt x="0" y="0"/>
                </a:moveTo>
                <a:lnTo>
                  <a:pt x="1661004" y="0"/>
                </a:lnTo>
                <a:lnTo>
                  <a:pt x="1661004" y="1661003"/>
                </a:lnTo>
                <a:lnTo>
                  <a:pt x="0" y="1661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54782" y="3355148"/>
            <a:ext cx="1806626" cy="1806626"/>
          </a:xfrm>
          <a:custGeom>
            <a:avLst/>
            <a:gdLst/>
            <a:ahLst/>
            <a:cxnLst/>
            <a:rect r="r" b="b" t="t" l="l"/>
            <a:pathLst>
              <a:path h="1806626" w="1806626">
                <a:moveTo>
                  <a:pt x="0" y="0"/>
                </a:moveTo>
                <a:lnTo>
                  <a:pt x="1806625" y="0"/>
                </a:lnTo>
                <a:lnTo>
                  <a:pt x="1806625" y="1806625"/>
                </a:lnTo>
                <a:lnTo>
                  <a:pt x="0" y="180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40910" y="3284007"/>
            <a:ext cx="2316687" cy="2316687"/>
          </a:xfrm>
          <a:custGeom>
            <a:avLst/>
            <a:gdLst/>
            <a:ahLst/>
            <a:cxnLst/>
            <a:rect r="r" b="b" t="t" l="l"/>
            <a:pathLst>
              <a:path h="2316687" w="2316687">
                <a:moveTo>
                  <a:pt x="0" y="0"/>
                </a:moveTo>
                <a:lnTo>
                  <a:pt x="2316686" y="0"/>
                </a:lnTo>
                <a:lnTo>
                  <a:pt x="2316686" y="2316687"/>
                </a:lnTo>
                <a:lnTo>
                  <a:pt x="0" y="2316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44634" y="3662289"/>
            <a:ext cx="1563567" cy="1563567"/>
          </a:xfrm>
          <a:custGeom>
            <a:avLst/>
            <a:gdLst/>
            <a:ahLst/>
            <a:cxnLst/>
            <a:rect r="r" b="b" t="t" l="l"/>
            <a:pathLst>
              <a:path h="1563567" w="1563567">
                <a:moveTo>
                  <a:pt x="0" y="0"/>
                </a:moveTo>
                <a:lnTo>
                  <a:pt x="1563568" y="0"/>
                </a:lnTo>
                <a:lnTo>
                  <a:pt x="1563568" y="1563567"/>
                </a:lnTo>
                <a:lnTo>
                  <a:pt x="0" y="1563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83186" y="6743475"/>
            <a:ext cx="1515897" cy="1515897"/>
          </a:xfrm>
          <a:custGeom>
            <a:avLst/>
            <a:gdLst/>
            <a:ahLst/>
            <a:cxnLst/>
            <a:rect r="r" b="b" t="t" l="l"/>
            <a:pathLst>
              <a:path h="1515897" w="1515897">
                <a:moveTo>
                  <a:pt x="0" y="0"/>
                </a:moveTo>
                <a:lnTo>
                  <a:pt x="1515897" y="0"/>
                </a:lnTo>
                <a:lnTo>
                  <a:pt x="1515897" y="1515896"/>
                </a:lnTo>
                <a:lnTo>
                  <a:pt x="0" y="1515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97272" y="6196216"/>
            <a:ext cx="2321645" cy="2321645"/>
          </a:xfrm>
          <a:custGeom>
            <a:avLst/>
            <a:gdLst/>
            <a:ahLst/>
            <a:cxnLst/>
            <a:rect r="r" b="b" t="t" l="l"/>
            <a:pathLst>
              <a:path h="2321645" w="2321645">
                <a:moveTo>
                  <a:pt x="0" y="0"/>
                </a:moveTo>
                <a:lnTo>
                  <a:pt x="2321645" y="0"/>
                </a:lnTo>
                <a:lnTo>
                  <a:pt x="2321645" y="2321645"/>
                </a:lnTo>
                <a:lnTo>
                  <a:pt x="0" y="23216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383614" y="6421460"/>
            <a:ext cx="1964193" cy="1964193"/>
          </a:xfrm>
          <a:custGeom>
            <a:avLst/>
            <a:gdLst/>
            <a:ahLst/>
            <a:cxnLst/>
            <a:rect r="r" b="b" t="t" l="l"/>
            <a:pathLst>
              <a:path h="1964193" w="1964193">
                <a:moveTo>
                  <a:pt x="0" y="0"/>
                </a:moveTo>
                <a:lnTo>
                  <a:pt x="1964193" y="0"/>
                </a:lnTo>
                <a:lnTo>
                  <a:pt x="1964193" y="1964194"/>
                </a:lnTo>
                <a:lnTo>
                  <a:pt x="0" y="1964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451499" y="6401747"/>
            <a:ext cx="1910584" cy="1910584"/>
          </a:xfrm>
          <a:custGeom>
            <a:avLst/>
            <a:gdLst/>
            <a:ahLst/>
            <a:cxnLst/>
            <a:rect r="r" b="b" t="t" l="l"/>
            <a:pathLst>
              <a:path h="1910584" w="1910584">
                <a:moveTo>
                  <a:pt x="0" y="0"/>
                </a:moveTo>
                <a:lnTo>
                  <a:pt x="1910584" y="0"/>
                </a:lnTo>
                <a:lnTo>
                  <a:pt x="1910584" y="1910583"/>
                </a:lnTo>
                <a:lnTo>
                  <a:pt x="0" y="19105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48142" y="881062"/>
            <a:ext cx="5726625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Gothic A1 Bold"/>
              </a:rPr>
              <a:t>수질 </a:t>
            </a:r>
            <a:r>
              <a:rPr lang="en-US" sz="8000">
                <a:solidFill>
                  <a:srgbClr val="FFFFFF"/>
                </a:solidFill>
                <a:ea typeface="Gothic A1"/>
              </a:rPr>
              <a:t>데이터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4935" y="5316106"/>
            <a:ext cx="4287292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수온</a:t>
            </a:r>
          </a:p>
          <a:p>
            <a:pPr algn="ctr" marL="0" indent="0" lvl="0">
              <a:lnSpc>
                <a:spcPts val="350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959934" y="8334981"/>
            <a:ext cx="2817294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부유 입자 물질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18395" y="5316106"/>
            <a:ext cx="4341294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용존산소량</a:t>
            </a:r>
          </a:p>
          <a:p>
            <a:pPr algn="ctr" marL="0" indent="0" lvl="0">
              <a:lnSpc>
                <a:spcPts val="350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5880395" y="8334981"/>
            <a:ext cx="2817294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염도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52962" y="5298961"/>
            <a:ext cx="4292583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화학적 산소 요구량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02903" y="8334981"/>
            <a:ext cx="2817294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클로로필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17771" y="5349275"/>
            <a:ext cx="2817294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용존 무기 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17771" y="8334981"/>
            <a:ext cx="2817294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산성도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623" y="111191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ea typeface="Gothic A1 Heavy"/>
              </a:rPr>
              <a:t>서비스 </a:t>
            </a:r>
            <a:r>
              <a:rPr lang="en-US" sz="6500" spc="-260">
                <a:solidFill>
                  <a:srgbClr val="004CC7"/>
                </a:solidFill>
                <a:ea typeface="Gothic A1"/>
              </a:rPr>
              <a:t>소개</a:t>
            </a:r>
          </a:p>
        </p:txBody>
      </p:sp>
      <p:sp>
        <p:nvSpPr>
          <p:cNvPr name="AutoShape 3" id="3"/>
          <p:cNvSpPr/>
          <p:nvPr/>
        </p:nvSpPr>
        <p:spPr>
          <a:xfrm>
            <a:off x="4470202" y="727141"/>
            <a:ext cx="12789098" cy="14288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991964" y="5992708"/>
            <a:ext cx="4359861" cy="3555052"/>
            <a:chOff x="0" y="0"/>
            <a:chExt cx="1148276" cy="936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8276" cy="936310"/>
            </a:xfrm>
            <a:custGeom>
              <a:avLst/>
              <a:gdLst/>
              <a:ahLst/>
              <a:cxnLst/>
              <a:rect r="r" b="b" t="t" l="l"/>
              <a:pathLst>
                <a:path h="936310" w="1148276">
                  <a:moveTo>
                    <a:pt x="0" y="0"/>
                  </a:moveTo>
                  <a:lnTo>
                    <a:pt x="1148276" y="0"/>
                  </a:lnTo>
                  <a:lnTo>
                    <a:pt x="1148276" y="936310"/>
                  </a:lnTo>
                  <a:lnTo>
                    <a:pt x="0" y="93631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91964" y="5382810"/>
            <a:ext cx="4351443" cy="3168128"/>
            <a:chOff x="0" y="0"/>
            <a:chExt cx="5801924" cy="422417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3111" r="0" b="3111"/>
            <a:stretch>
              <a:fillRect/>
            </a:stretch>
          </p:blipFill>
          <p:spPr>
            <a:xfrm flipH="false" flipV="false">
              <a:off x="0" y="0"/>
              <a:ext cx="5801924" cy="4224170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7482073" y="8636343"/>
            <a:ext cx="762638" cy="762638"/>
          </a:xfrm>
          <a:custGeom>
            <a:avLst/>
            <a:gdLst/>
            <a:ahLst/>
            <a:cxnLst/>
            <a:rect r="r" b="b" t="t" l="l"/>
            <a:pathLst>
              <a:path h="762638" w="762638">
                <a:moveTo>
                  <a:pt x="0" y="0"/>
                </a:moveTo>
                <a:lnTo>
                  <a:pt x="762638" y="0"/>
                </a:lnTo>
                <a:lnTo>
                  <a:pt x="762638" y="762639"/>
                </a:lnTo>
                <a:lnTo>
                  <a:pt x="0" y="762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733631" y="6011758"/>
            <a:ext cx="4359861" cy="3555052"/>
            <a:chOff x="0" y="0"/>
            <a:chExt cx="1148276" cy="9363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8276" cy="936310"/>
            </a:xfrm>
            <a:custGeom>
              <a:avLst/>
              <a:gdLst/>
              <a:ahLst/>
              <a:cxnLst/>
              <a:rect r="r" b="b" t="t" l="l"/>
              <a:pathLst>
                <a:path h="936310" w="1148276">
                  <a:moveTo>
                    <a:pt x="0" y="0"/>
                  </a:moveTo>
                  <a:lnTo>
                    <a:pt x="1148276" y="0"/>
                  </a:lnTo>
                  <a:lnTo>
                    <a:pt x="1148276" y="936310"/>
                  </a:lnTo>
                  <a:lnTo>
                    <a:pt x="0" y="93631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733631" y="5401860"/>
            <a:ext cx="4359861" cy="3168128"/>
          </a:xfrm>
          <a:custGeom>
            <a:avLst/>
            <a:gdLst/>
            <a:ahLst/>
            <a:cxnLst/>
            <a:rect r="r" b="b" t="t" l="l"/>
            <a:pathLst>
              <a:path h="3168128" w="4359861">
                <a:moveTo>
                  <a:pt x="0" y="0"/>
                </a:moveTo>
                <a:lnTo>
                  <a:pt x="4359861" y="0"/>
                </a:lnTo>
                <a:lnTo>
                  <a:pt x="4359861" y="3168128"/>
                </a:lnTo>
                <a:lnTo>
                  <a:pt x="0" y="316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" t="0" r="0" b="-1151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72059" y="8729563"/>
            <a:ext cx="678710" cy="678710"/>
          </a:xfrm>
          <a:custGeom>
            <a:avLst/>
            <a:gdLst/>
            <a:ahLst/>
            <a:cxnLst/>
            <a:rect r="r" b="b" t="t" l="l"/>
            <a:pathLst>
              <a:path h="678710" w="678710">
                <a:moveTo>
                  <a:pt x="0" y="0"/>
                </a:moveTo>
                <a:lnTo>
                  <a:pt x="678710" y="0"/>
                </a:lnTo>
                <a:lnTo>
                  <a:pt x="678710" y="678711"/>
                </a:lnTo>
                <a:lnTo>
                  <a:pt x="0" y="678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88689" y="1504770"/>
            <a:ext cx="4351443" cy="3372991"/>
            <a:chOff x="0" y="0"/>
            <a:chExt cx="1188424" cy="9211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8424" cy="921199"/>
            </a:xfrm>
            <a:custGeom>
              <a:avLst/>
              <a:gdLst/>
              <a:ahLst/>
              <a:cxnLst/>
              <a:rect r="r" b="b" t="t" l="l"/>
              <a:pathLst>
                <a:path h="921199" w="1188424">
                  <a:moveTo>
                    <a:pt x="0" y="0"/>
                  </a:moveTo>
                  <a:lnTo>
                    <a:pt x="1188424" y="0"/>
                  </a:lnTo>
                  <a:lnTo>
                    <a:pt x="1188424" y="921199"/>
                  </a:lnTo>
                  <a:lnTo>
                    <a:pt x="0" y="921199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35688" y="1389608"/>
            <a:ext cx="4359861" cy="3555052"/>
            <a:chOff x="0" y="0"/>
            <a:chExt cx="1148276" cy="9363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48276" cy="936310"/>
            </a:xfrm>
            <a:custGeom>
              <a:avLst/>
              <a:gdLst/>
              <a:ahLst/>
              <a:cxnLst/>
              <a:rect r="r" b="b" t="t" l="l"/>
              <a:pathLst>
                <a:path h="936310" w="1148276">
                  <a:moveTo>
                    <a:pt x="0" y="0"/>
                  </a:moveTo>
                  <a:lnTo>
                    <a:pt x="1148276" y="0"/>
                  </a:lnTo>
                  <a:lnTo>
                    <a:pt x="1148276" y="936310"/>
                  </a:lnTo>
                  <a:lnTo>
                    <a:pt x="0" y="93631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935688" y="1191326"/>
            <a:ext cx="4359861" cy="2911894"/>
          </a:xfrm>
          <a:custGeom>
            <a:avLst/>
            <a:gdLst/>
            <a:ahLst/>
            <a:cxnLst/>
            <a:rect r="r" b="b" t="t" l="l"/>
            <a:pathLst>
              <a:path h="2911894" w="4359861">
                <a:moveTo>
                  <a:pt x="0" y="0"/>
                </a:moveTo>
                <a:lnTo>
                  <a:pt x="4359861" y="0"/>
                </a:lnTo>
                <a:lnTo>
                  <a:pt x="4359861" y="2911894"/>
                </a:lnTo>
                <a:lnTo>
                  <a:pt x="0" y="2911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113" r="-680" b="-4423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733631" y="1389608"/>
            <a:ext cx="4359861" cy="3555052"/>
            <a:chOff x="0" y="0"/>
            <a:chExt cx="1148276" cy="9363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8276" cy="936310"/>
            </a:xfrm>
            <a:custGeom>
              <a:avLst/>
              <a:gdLst/>
              <a:ahLst/>
              <a:cxnLst/>
              <a:rect r="r" b="b" t="t" l="l"/>
              <a:pathLst>
                <a:path h="936310" w="1148276">
                  <a:moveTo>
                    <a:pt x="0" y="0"/>
                  </a:moveTo>
                  <a:lnTo>
                    <a:pt x="1148276" y="0"/>
                  </a:lnTo>
                  <a:lnTo>
                    <a:pt x="1148276" y="936310"/>
                  </a:lnTo>
                  <a:lnTo>
                    <a:pt x="0" y="93631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88689" y="1258226"/>
            <a:ext cx="4351443" cy="2808090"/>
          </a:xfrm>
          <a:custGeom>
            <a:avLst/>
            <a:gdLst/>
            <a:ahLst/>
            <a:cxnLst/>
            <a:rect r="r" b="b" t="t" l="l"/>
            <a:pathLst>
              <a:path h="2808090" w="4351443">
                <a:moveTo>
                  <a:pt x="0" y="0"/>
                </a:moveTo>
                <a:lnTo>
                  <a:pt x="4351443" y="0"/>
                </a:lnTo>
                <a:lnTo>
                  <a:pt x="4351443" y="2808090"/>
                </a:lnTo>
                <a:lnTo>
                  <a:pt x="0" y="2808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81" t="0" r="-4519" b="-233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33631" y="1191326"/>
            <a:ext cx="4359861" cy="3102910"/>
          </a:xfrm>
          <a:custGeom>
            <a:avLst/>
            <a:gdLst/>
            <a:ahLst/>
            <a:cxnLst/>
            <a:rect r="r" b="b" t="t" l="l"/>
            <a:pathLst>
              <a:path h="3102910" w="4359861">
                <a:moveTo>
                  <a:pt x="0" y="0"/>
                </a:moveTo>
                <a:lnTo>
                  <a:pt x="4359861" y="0"/>
                </a:lnTo>
                <a:lnTo>
                  <a:pt x="4359861" y="3102910"/>
                </a:lnTo>
                <a:lnTo>
                  <a:pt x="0" y="3102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2" t="-11999" r="-212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084472" y="6011758"/>
            <a:ext cx="4359861" cy="3555052"/>
            <a:chOff x="0" y="0"/>
            <a:chExt cx="1148276" cy="93631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48276" cy="936310"/>
            </a:xfrm>
            <a:custGeom>
              <a:avLst/>
              <a:gdLst/>
              <a:ahLst/>
              <a:cxnLst/>
              <a:rect r="r" b="b" t="t" l="l"/>
              <a:pathLst>
                <a:path h="936310" w="1148276">
                  <a:moveTo>
                    <a:pt x="0" y="0"/>
                  </a:moveTo>
                  <a:lnTo>
                    <a:pt x="1148276" y="0"/>
                  </a:lnTo>
                  <a:lnTo>
                    <a:pt x="1148276" y="936310"/>
                  </a:lnTo>
                  <a:lnTo>
                    <a:pt x="0" y="93631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84472" y="5382810"/>
            <a:ext cx="4359877" cy="3345582"/>
          </a:xfrm>
          <a:custGeom>
            <a:avLst/>
            <a:gdLst/>
            <a:ahLst/>
            <a:cxnLst/>
            <a:rect r="r" b="b" t="t" l="l"/>
            <a:pathLst>
              <a:path h="3345582" w="4359877">
                <a:moveTo>
                  <a:pt x="0" y="0"/>
                </a:moveTo>
                <a:lnTo>
                  <a:pt x="4359877" y="0"/>
                </a:lnTo>
                <a:lnTo>
                  <a:pt x="4359877" y="3345582"/>
                </a:lnTo>
                <a:lnTo>
                  <a:pt x="0" y="33455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244711" y="8684288"/>
            <a:ext cx="2145876" cy="56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-115">
                <a:solidFill>
                  <a:srgbClr val="FFFFFF"/>
                </a:solidFill>
                <a:ea typeface="Gothic A1 Bold"/>
              </a:rPr>
              <a:t>브랜드화 맵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50769" y="8783168"/>
            <a:ext cx="320364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ea typeface="Gothic A1 Bold"/>
              </a:rPr>
              <a:t>실시간 수질등급 맵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66236" y="4229277"/>
            <a:ext cx="2996350" cy="48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5"/>
              </a:lnSpc>
              <a:spcBef>
                <a:spcPct val="0"/>
              </a:spcBef>
            </a:pPr>
            <a:r>
              <a:rPr lang="en-US" sz="2796">
                <a:solidFill>
                  <a:srgbClr val="FFFFFF"/>
                </a:solidFill>
                <a:ea typeface="Gothic A1 Ultra-Bold"/>
              </a:rPr>
              <a:t>수질 등급 변화도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61253" y="4274670"/>
            <a:ext cx="370873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ea typeface="Gothic A1 Bold"/>
              </a:rPr>
              <a:t>수질 데이터 변화량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059195" y="4330054"/>
            <a:ext cx="370873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ea typeface="Gothic A1 Ultra-Bold"/>
              </a:rPr>
              <a:t>해수 구성 성분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81567" y="8843758"/>
            <a:ext cx="3165687" cy="56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-115">
                <a:solidFill>
                  <a:srgbClr val="FFFFFF"/>
                </a:solidFill>
                <a:ea typeface="Gothic A1 Bold"/>
              </a:rPr>
              <a:t>수질 등급 분포 현황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DAFsmXXzRXw</dc:identifier>
  <dcterms:modified xsi:type="dcterms:W3CDTF">2011-08-01T06:04:30Z</dcterms:modified>
  <cp:revision>1</cp:revision>
  <dc:title>사업 제안서</dc:title>
</cp:coreProperties>
</file>